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wmf" ContentType="image/x-wmf"/>
  <Override PartName="/ppt/media/image17.tif" ContentType="image/tiff"/>
  <Override PartName="/ppt/media/image20.png" ContentType="image/png"/>
  <Override PartName="/ppt/media/image16.tif" ContentType="image/tiff"/>
  <Override PartName="/ppt/media/image18.wmf" ContentType="image/x-wmf"/>
  <Override PartName="/ppt/media/image28.png" ContentType="image/png"/>
  <Override PartName="/ppt/media/image29.png" ContentType="image/png"/>
  <Override PartName="/ppt/media/image2.wmf" ContentType="image/x-wmf"/>
  <Override PartName="/ppt/media/image14.wmf" ContentType="image/x-wmf"/>
  <Override PartName="/ppt/media/image53.png" ContentType="image/png"/>
  <Override PartName="/ppt/media/image4.wmf" ContentType="image/x-wmf"/>
  <Override PartName="/ppt/media/image10.png" ContentType="image/png"/>
  <Override PartName="/ppt/media/image1.jpeg" ContentType="image/jpeg"/>
  <Override PartName="/ppt/media/image47.png" ContentType="image/png"/>
  <Override PartName="/ppt/media/image3.jpeg" ContentType="image/jpeg"/>
  <Override PartName="/ppt/media/image30.png" ContentType="image/png"/>
  <Override PartName="/ppt/media/image35.png" ContentType="image/png"/>
  <Override PartName="/ppt/media/image36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39.png" ContentType="image/png"/>
  <Override PartName="/ppt/media/image9.png" ContentType="image/png"/>
  <Override PartName="/ppt/media/image46.png" ContentType="image/png"/>
  <Override PartName="/ppt/media/image6.wmf" ContentType="image/x-wmf"/>
  <Override PartName="/ppt/media/image51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52.png" ContentType="image/png"/>
  <Override PartName="/ppt/media/image32.png" ContentType="image/png"/>
  <Override PartName="/ppt/media/image15.wmf" ContentType="image/x-wmf"/>
  <Override PartName="/ppt/media/image31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5.jpeg" ContentType="image/jpeg"/>
  <Override PartName="/ppt/media/image50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5534640"/>
            <a:ext cx="10069920" cy="125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360" y="5534640"/>
            <a:ext cx="2092320" cy="12528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1" descr="vit_logo_rod_etikett_42mm.jpg"/>
          <p:cNvPicPr/>
          <p:nvPr/>
        </p:nvPicPr>
        <p:blipFill>
          <a:blip r:embed="rId2"/>
          <a:stretch/>
        </p:blipFill>
        <p:spPr>
          <a:xfrm>
            <a:off x="594720" y="0"/>
            <a:ext cx="833400" cy="13161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6" descr="UU_sigill_NV.eps"/>
          <p:cNvPicPr/>
          <p:nvPr/>
        </p:nvPicPr>
        <p:blipFill>
          <a:blip r:embed="rId3">
            <a:alphaModFix amt="5000"/>
          </a:blip>
          <a:stretch/>
        </p:blipFill>
        <p:spPr>
          <a:xfrm>
            <a:off x="6610680" y="1406160"/>
            <a:ext cx="3459600" cy="4253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5534640"/>
            <a:ext cx="10069920" cy="125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360" y="5534640"/>
            <a:ext cx="2092320" cy="12528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Picture 1" descr="vit_logo_rod_etikett_42mm.jpg"/>
          <p:cNvPicPr/>
          <p:nvPr/>
        </p:nvPicPr>
        <p:blipFill>
          <a:blip r:embed="rId2"/>
          <a:stretch/>
        </p:blipFill>
        <p:spPr>
          <a:xfrm>
            <a:off x="594720" y="0"/>
            <a:ext cx="833400" cy="131616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6" descr="UU_sigill_NV.eps"/>
          <p:cNvPicPr/>
          <p:nvPr/>
        </p:nvPicPr>
        <p:blipFill>
          <a:blip r:embed="rId3">
            <a:alphaModFix amt="5000"/>
          </a:blip>
          <a:stretch/>
        </p:blipFill>
        <p:spPr>
          <a:xfrm>
            <a:off x="6610680" y="1406160"/>
            <a:ext cx="3459600" cy="42537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5534640"/>
            <a:ext cx="10071360" cy="1267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360" y="5534640"/>
            <a:ext cx="2093760" cy="12672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1" descr="vit_logo_rod_etikett_42mm.jpg"/>
          <p:cNvPicPr/>
          <p:nvPr/>
        </p:nvPicPr>
        <p:blipFill>
          <a:blip r:embed="rId2"/>
          <a:stretch/>
        </p:blipFill>
        <p:spPr>
          <a:xfrm>
            <a:off x="594720" y="0"/>
            <a:ext cx="834840" cy="131760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6" descr="UU_sigill_NV.eps"/>
          <p:cNvPicPr/>
          <p:nvPr/>
        </p:nvPicPr>
        <p:blipFill>
          <a:blip r:embed="rId3">
            <a:alphaModFix amt="5000"/>
          </a:blip>
          <a:stretch/>
        </p:blipFill>
        <p:spPr>
          <a:xfrm>
            <a:off x="6610680" y="1406160"/>
            <a:ext cx="3461040" cy="425520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6000" y="1761480"/>
            <a:ext cx="8557560" cy="12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1512000" y="3213360"/>
            <a:ext cx="704592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274320" y="2041200"/>
            <a:ext cx="98935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Integrative bioinformatic analysis of SARs-CoV-2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5669640" y="3600360"/>
            <a:ext cx="440172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Mirela 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sv-S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Prof. Jan Komorowski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Co-supervisor: Dr. Fredrik Barrenäs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371600" y="215640"/>
            <a:ext cx="858924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 of public domain datasets to support bioinformatic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25680" y="1589400"/>
            <a:ext cx="959040" cy="96732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367200" y="2838240"/>
            <a:ext cx="201276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79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Correlation scores filtered – non-conserved correlations penalized</a:t>
            </a:r>
            <a:endParaRPr b="0" lang="en-US" sz="1200" spc="-1" strike="noStrike">
              <a:latin typeface="Arial"/>
            </a:endParaRPr>
          </a:p>
          <a:p>
            <a:pPr marL="285840" indent="-279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Added statistical robustness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915560" y="1838520"/>
            <a:ext cx="1834560" cy="454680"/>
          </a:xfrm>
          <a:prstGeom prst="rect">
            <a:avLst/>
          </a:prstGeom>
          <a:gradFill rotWithShape="0">
            <a:gsLst>
              <a:gs pos="0">
                <a:srgbClr val="ffdd9e"/>
              </a:gs>
              <a:gs pos="100000">
                <a:srgbClr val="ffd890"/>
              </a:gs>
            </a:gsLst>
            <a:lin ang="5400000"/>
          </a:gradFill>
          <a:ln>
            <a:solidFill>
              <a:srgbClr val="46aac4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Each gene is connected to top 3 correlators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119480" y="1838520"/>
            <a:ext cx="1834560" cy="454680"/>
          </a:xfrm>
          <a:prstGeom prst="rect">
            <a:avLst/>
          </a:prstGeom>
          <a:gradFill rotWithShape="0">
            <a:gsLst>
              <a:gs pos="0">
                <a:srgbClr val="ffdd9e"/>
              </a:gs>
              <a:gs pos="100000">
                <a:srgbClr val="ffd890"/>
              </a:gs>
            </a:gsLst>
            <a:lin ang="5400000"/>
          </a:gradFill>
          <a:ln>
            <a:solidFill>
              <a:srgbClr val="46aac4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all gene-gene distances in network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 flipV="1">
            <a:off x="1591200" y="2099160"/>
            <a:ext cx="31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7"/>
          <p:cNvSpPr/>
          <p:nvPr/>
        </p:nvSpPr>
        <p:spPr>
          <a:xfrm>
            <a:off x="3756600" y="2112120"/>
            <a:ext cx="35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96" name="Formula 8"/>
              <p:cNvSpPr txBox="1"/>
              <p:nvPr/>
            </p:nvSpPr>
            <p:spPr>
              <a:xfrm>
                <a:off x="821520" y="1732680"/>
                <a:ext cx="566280" cy="68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7" name="CustomShape 9"/>
          <p:cNvSpPr/>
          <p:nvPr/>
        </p:nvSpPr>
        <p:spPr>
          <a:xfrm>
            <a:off x="6323760" y="1802520"/>
            <a:ext cx="1588680" cy="637200"/>
          </a:xfrm>
          <a:prstGeom prst="rect">
            <a:avLst/>
          </a:prstGeom>
          <a:gradFill rotWithShape="0">
            <a:gsLst>
              <a:gs pos="0">
                <a:srgbClr val="ffdd9e"/>
              </a:gs>
              <a:gs pos="100000">
                <a:srgbClr val="ffd890"/>
              </a:gs>
            </a:gsLst>
            <a:lin ang="5400000"/>
          </a:gradFill>
          <a:ln>
            <a:solidFill>
              <a:srgbClr val="46aac4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Average linkage hierarchical clustering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8" name="CustomShape 10"/>
          <p:cNvSpPr/>
          <p:nvPr/>
        </p:nvSpPr>
        <p:spPr>
          <a:xfrm>
            <a:off x="5960880" y="2112120"/>
            <a:ext cx="35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1"/>
          <p:cNvSpPr/>
          <p:nvPr/>
        </p:nvSpPr>
        <p:spPr>
          <a:xfrm>
            <a:off x="8281800" y="1838520"/>
            <a:ext cx="1588680" cy="454680"/>
          </a:xfrm>
          <a:prstGeom prst="rect">
            <a:avLst/>
          </a:prstGeom>
          <a:gradFill rotWithShape="0">
            <a:gsLst>
              <a:gs pos="0">
                <a:srgbClr val="ffdd9e"/>
              </a:gs>
              <a:gs pos="100000">
                <a:srgbClr val="ffd890"/>
              </a:gs>
            </a:gsLst>
            <a:lin ang="5400000"/>
          </a:gradFill>
          <a:ln>
            <a:solidFill>
              <a:srgbClr val="46aac4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 modules by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dynamic tree cut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12"/>
          <p:cNvSpPr/>
          <p:nvPr/>
        </p:nvSpPr>
        <p:spPr>
          <a:xfrm>
            <a:off x="7918920" y="2112120"/>
            <a:ext cx="35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48_1" descr=""/>
          <p:cNvPicPr/>
          <p:nvPr/>
        </p:nvPicPr>
        <p:blipFill>
          <a:blip r:embed="rId1"/>
          <a:stretch/>
        </p:blipFill>
        <p:spPr>
          <a:xfrm>
            <a:off x="2500200" y="2920680"/>
            <a:ext cx="2006640" cy="2063160"/>
          </a:xfrm>
          <a:prstGeom prst="rect">
            <a:avLst/>
          </a:prstGeom>
          <a:ln w="0">
            <a:noFill/>
          </a:ln>
        </p:spPr>
      </p:pic>
      <p:sp>
        <p:nvSpPr>
          <p:cNvPr id="302" name="CustomShape 13"/>
          <p:cNvSpPr/>
          <p:nvPr/>
        </p:nvSpPr>
        <p:spPr>
          <a:xfrm>
            <a:off x="4415760" y="2920680"/>
            <a:ext cx="1912320" cy="1184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end of each branch corresponds to a module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closer modules are located in the network, the lower branches connect them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03" name="Picture 50_1" descr=""/>
          <p:cNvPicPr/>
          <p:nvPr/>
        </p:nvPicPr>
        <p:blipFill>
          <a:blip r:embed="rId2">
            <a:alphaModFix amt="83000"/>
          </a:blip>
          <a:srcRect l="16759" t="9433" r="13299" b="13081"/>
          <a:stretch/>
        </p:blipFill>
        <p:spPr>
          <a:xfrm>
            <a:off x="6428880" y="2863440"/>
            <a:ext cx="2076120" cy="206316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14"/>
          <p:cNvSpPr/>
          <p:nvPr/>
        </p:nvSpPr>
        <p:spPr>
          <a:xfrm>
            <a:off x="8552880" y="2921040"/>
            <a:ext cx="1410840" cy="1002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Dendrogram can also be viewed from “above” as a tree-and-leaf network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371600" y="215640"/>
            <a:ext cx="858924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Each network branch associated with specific biological processes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6" name="Content Placeholder 7_2" descr=""/>
          <p:cNvPicPr/>
          <p:nvPr/>
        </p:nvPicPr>
        <p:blipFill>
          <a:blip r:embed="rId1"/>
          <a:stretch/>
        </p:blipFill>
        <p:spPr>
          <a:xfrm>
            <a:off x="3066840" y="1405080"/>
            <a:ext cx="3997080" cy="359172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4717440" y="1404720"/>
            <a:ext cx="1407960" cy="101448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5883120" y="1423440"/>
            <a:ext cx="21654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Cellular morphology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Dendrite development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 rot="831000">
            <a:off x="6177600" y="2464920"/>
            <a:ext cx="465120" cy="90864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6480000" y="2510640"/>
            <a:ext cx="17020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rRNA processing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 rot="21416400">
            <a:off x="5827320" y="2299680"/>
            <a:ext cx="465120" cy="43488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6018840" y="2120400"/>
            <a:ext cx="2165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 and B cell activation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3" name="CustomShape 8"/>
          <p:cNvSpPr/>
          <p:nvPr/>
        </p:nvSpPr>
        <p:spPr>
          <a:xfrm rot="3794400">
            <a:off x="5597640" y="2663640"/>
            <a:ext cx="546480" cy="76932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6710040" y="3019680"/>
            <a:ext cx="18849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Innate, interferon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mediated immunity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5" name="Line 10"/>
          <p:cNvSpPr/>
          <p:nvPr/>
        </p:nvSpPr>
        <p:spPr>
          <a:xfrm flipH="1" flipV="1">
            <a:off x="6204960" y="3106440"/>
            <a:ext cx="659520" cy="15480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1"/>
          <p:cNvSpPr/>
          <p:nvPr/>
        </p:nvSpPr>
        <p:spPr>
          <a:xfrm rot="20944800">
            <a:off x="6438960" y="3742920"/>
            <a:ext cx="464760" cy="102924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6799680" y="4091760"/>
            <a:ext cx="14446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Mitochondrial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respiration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CustomShape 13"/>
          <p:cNvSpPr/>
          <p:nvPr/>
        </p:nvSpPr>
        <p:spPr>
          <a:xfrm rot="19641600">
            <a:off x="3344400" y="1716120"/>
            <a:ext cx="1336680" cy="101412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2268720" y="1866240"/>
            <a:ext cx="12646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Protein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modification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 rot="19435800">
            <a:off x="4385160" y="2504880"/>
            <a:ext cx="520200" cy="117756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6"/>
          <p:cNvSpPr/>
          <p:nvPr/>
        </p:nvSpPr>
        <p:spPr>
          <a:xfrm>
            <a:off x="1951200" y="2735280"/>
            <a:ext cx="13424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Respiratory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tissue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2" name="Line 17"/>
          <p:cNvSpPr/>
          <p:nvPr/>
        </p:nvSpPr>
        <p:spPr>
          <a:xfrm flipV="1">
            <a:off x="3184200" y="2868840"/>
            <a:ext cx="1071720" cy="20988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8"/>
          <p:cNvSpPr/>
          <p:nvPr/>
        </p:nvSpPr>
        <p:spPr>
          <a:xfrm rot="18488400">
            <a:off x="4241520" y="3805920"/>
            <a:ext cx="407160" cy="78372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9"/>
          <p:cNvSpPr/>
          <p:nvPr/>
        </p:nvSpPr>
        <p:spPr>
          <a:xfrm>
            <a:off x="1192680" y="3787560"/>
            <a:ext cx="2278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Neuronal development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and signaling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Line 20"/>
          <p:cNvSpPr/>
          <p:nvPr/>
        </p:nvSpPr>
        <p:spPr>
          <a:xfrm>
            <a:off x="3284280" y="4028760"/>
            <a:ext cx="857520" cy="11412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1"/>
          <p:cNvSpPr/>
          <p:nvPr/>
        </p:nvSpPr>
        <p:spPr>
          <a:xfrm rot="18522000">
            <a:off x="5379840" y="3899160"/>
            <a:ext cx="407160" cy="95652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2"/>
          <p:cNvSpPr/>
          <p:nvPr/>
        </p:nvSpPr>
        <p:spPr>
          <a:xfrm>
            <a:off x="4729320" y="4688640"/>
            <a:ext cx="1601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Cilium transport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and movement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CustomShape 23"/>
          <p:cNvSpPr/>
          <p:nvPr/>
        </p:nvSpPr>
        <p:spPr>
          <a:xfrm rot="20462400">
            <a:off x="5625360" y="3566520"/>
            <a:ext cx="612720" cy="814680"/>
          </a:xfrm>
          <a:prstGeom prst="ellipse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4"/>
          <p:cNvSpPr/>
          <p:nvPr/>
        </p:nvSpPr>
        <p:spPr>
          <a:xfrm>
            <a:off x="6836760" y="3557520"/>
            <a:ext cx="18500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Lung development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Vascularization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Line 25"/>
          <p:cNvSpPr/>
          <p:nvPr/>
        </p:nvSpPr>
        <p:spPr>
          <a:xfrm flipH="1">
            <a:off x="6231600" y="3798720"/>
            <a:ext cx="756720" cy="7920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6"/>
          <p:cNvSpPr/>
          <p:nvPr/>
        </p:nvSpPr>
        <p:spPr>
          <a:xfrm>
            <a:off x="182880" y="1411200"/>
            <a:ext cx="255708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18023 genes</a:t>
            </a:r>
            <a:endParaRPr b="0" lang="en-US" sz="12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47196 unique interactions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097280" y="1532880"/>
            <a:ext cx="6026400" cy="37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PI: David Hawman, Heinz Feldmann; Animal protocol done at Rocky Mountain Labs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Animal species: 12 male Rhesus Macaque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Animal groups:</a:t>
            </a:r>
            <a:endParaRPr b="0" lang="en-US" sz="1200" spc="-1" strike="noStrike">
              <a:latin typeface="Arial"/>
            </a:endParaRPr>
          </a:p>
          <a:p>
            <a:pPr lvl="1" marL="432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 group received RNA vaccine for SARS CoV -2 (6 animals: #308 - #313)</a:t>
            </a:r>
            <a:endParaRPr b="0" lang="en-US" sz="1200" spc="-1" strike="noStrike">
              <a:latin typeface="Arial"/>
            </a:endParaRPr>
          </a:p>
          <a:p>
            <a:pPr lvl="1" marL="432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 group receive RNA vaccine for Zika virus          (6 animals: #314 - #319)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Vaccination regime: Prime only, no boost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Challenge:  at week 5 after prime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Sample types: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Whole blood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Time points:</a:t>
            </a:r>
            <a:endParaRPr b="0" lang="en-US" sz="1200" spc="-1" strike="noStrike">
              <a:latin typeface="Arial"/>
            </a:endParaRPr>
          </a:p>
          <a:p>
            <a:pPr lvl="1" marL="432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BSLN</a:t>
            </a:r>
            <a:endParaRPr b="0" lang="en-US" sz="1200" spc="-1" strike="noStrike">
              <a:latin typeface="Arial"/>
            </a:endParaRPr>
          </a:p>
          <a:p>
            <a:pPr lvl="1" marL="432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1wk, 2wk, 3wk, 4wk and 5wk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(after vaccination)</a:t>
            </a:r>
            <a:endParaRPr b="0" lang="en-US" sz="1200" spc="-1" strike="noStrike">
              <a:latin typeface="Arial"/>
            </a:endParaRPr>
          </a:p>
          <a:p>
            <a:pPr lvl="1" marL="432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1d,   3d,    5d,   7d                                            (after challenge)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6675120" y="3044520"/>
            <a:ext cx="2930040" cy="1497600"/>
          </a:xfrm>
          <a:prstGeom prst="rect">
            <a:avLst/>
          </a:prstGeom>
          <a:ln w="0"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436040" y="215640"/>
            <a:ext cx="73234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Study design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1"/>
          <p:cNvGrpSpPr/>
          <p:nvPr/>
        </p:nvGrpSpPr>
        <p:grpSpPr>
          <a:xfrm>
            <a:off x="1573920" y="1004400"/>
            <a:ext cx="7644240" cy="4191480"/>
            <a:chOff x="1573920" y="1004400"/>
            <a:chExt cx="7644240" cy="4191480"/>
          </a:xfrm>
        </p:grpSpPr>
        <p:pic>
          <p:nvPicPr>
            <p:cNvPr id="336" name="" descr=""/>
            <p:cNvPicPr/>
            <p:nvPr/>
          </p:nvPicPr>
          <p:blipFill>
            <a:blip r:embed="rId1"/>
            <a:stretch/>
          </p:blipFill>
          <p:spPr>
            <a:xfrm>
              <a:off x="1573920" y="1004400"/>
              <a:ext cx="7644240" cy="419148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337" name="CustomShape 2"/>
            <p:cNvSpPr/>
            <p:nvPr/>
          </p:nvSpPr>
          <p:spPr>
            <a:xfrm>
              <a:off x="6112800" y="1344600"/>
              <a:ext cx="671040" cy="3717720"/>
            </a:xfrm>
            <a:prstGeom prst="rect">
              <a:avLst/>
            </a:prstGeom>
            <a:noFill/>
            <a:ln w="18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3"/>
            <p:cNvSpPr/>
            <p:nvPr/>
          </p:nvSpPr>
          <p:spPr>
            <a:xfrm>
              <a:off x="5917680" y="2914920"/>
              <a:ext cx="1049760" cy="352800"/>
            </a:xfrm>
            <a:prstGeom prst="rect">
              <a:avLst/>
            </a:prstGeom>
            <a:noFill/>
            <a:ln w="18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9211e"/>
                  </a:solidFill>
                  <a:latin typeface="Arial"/>
                  <a:ea typeface="DejaVu Sans"/>
                </a:rPr>
                <a:t>DPC1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00" spc="-1" strike="noStrike">
                  <a:solidFill>
                    <a:srgbClr val="c9211e"/>
                  </a:solidFill>
                  <a:latin typeface="Arial"/>
                  <a:ea typeface="DejaVu Sans"/>
                </a:rPr>
                <a:t>(G073 - G084)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339" name="CustomShape 4"/>
          <p:cNvSpPr/>
          <p:nvPr/>
        </p:nvSpPr>
        <p:spPr>
          <a:xfrm>
            <a:off x="1940040" y="107640"/>
            <a:ext cx="73234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Normalizing the libraries using TMM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91440" y="256032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CustomShape 6"/>
          <p:cNvSpPr/>
          <p:nvPr/>
        </p:nvSpPr>
        <p:spPr>
          <a:xfrm>
            <a:off x="105480" y="320652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105480" y="282384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8"/>
          <p:cNvSpPr/>
          <p:nvPr/>
        </p:nvSpPr>
        <p:spPr>
          <a:xfrm>
            <a:off x="1257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9"/>
          <p:cNvSpPr/>
          <p:nvPr/>
        </p:nvSpPr>
        <p:spPr>
          <a:xfrm>
            <a:off x="1401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0"/>
          <p:cNvSpPr/>
          <p:nvPr/>
        </p:nvSpPr>
        <p:spPr>
          <a:xfrm>
            <a:off x="154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1"/>
          <p:cNvSpPr/>
          <p:nvPr/>
        </p:nvSpPr>
        <p:spPr>
          <a:xfrm>
            <a:off x="10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"/>
          <p:cNvSpPr/>
          <p:nvPr/>
        </p:nvSpPr>
        <p:spPr>
          <a:xfrm>
            <a:off x="121680" y="277920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Libraries normalization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8" name="CustomShape 13"/>
          <p:cNvSpPr/>
          <p:nvPr/>
        </p:nvSpPr>
        <p:spPr>
          <a:xfrm>
            <a:off x="1634040" y="1173240"/>
            <a:ext cx="7506720" cy="6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4"/>
          <p:cNvSpPr/>
          <p:nvPr/>
        </p:nvSpPr>
        <p:spPr>
          <a:xfrm>
            <a:off x="38880" y="5275080"/>
            <a:ext cx="3924720" cy="18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Samples of DPC1 timepoint have more outliers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940040" y="107640"/>
            <a:ext cx="73234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sample clustering shows unusual pattern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rcRect l="0" t="0" r="48115" b="4370"/>
          <a:stretch/>
        </p:blipFill>
        <p:spPr>
          <a:xfrm>
            <a:off x="3134520" y="1040400"/>
            <a:ext cx="2161800" cy="436428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3134160" y="1040400"/>
            <a:ext cx="4173840" cy="4564080"/>
          </a:xfrm>
          <a:prstGeom prst="rect">
            <a:avLst/>
          </a:prstGeom>
          <a:ln w="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91440" y="256032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105480" y="320652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249480" y="282384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5"/>
          <p:cNvSpPr/>
          <p:nvPr/>
        </p:nvSpPr>
        <p:spPr>
          <a:xfrm>
            <a:off x="1401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6"/>
          <p:cNvSpPr/>
          <p:nvPr/>
        </p:nvSpPr>
        <p:spPr>
          <a:xfrm>
            <a:off x="154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7"/>
          <p:cNvSpPr/>
          <p:nvPr/>
        </p:nvSpPr>
        <p:spPr>
          <a:xfrm>
            <a:off x="265680" y="277920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clustering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0" y="5120640"/>
            <a:ext cx="319320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Largest variation induced by time point –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not by animalID!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0" name="CustomShape 9"/>
          <p:cNvSpPr/>
          <p:nvPr/>
        </p:nvSpPr>
        <p:spPr>
          <a:xfrm>
            <a:off x="10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0"/>
          <p:cNvSpPr/>
          <p:nvPr/>
        </p:nvSpPr>
        <p:spPr>
          <a:xfrm>
            <a:off x="249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rcRect l="0" t="31105" r="0" b="33399"/>
          <a:stretch/>
        </p:blipFill>
        <p:spPr>
          <a:xfrm>
            <a:off x="2876400" y="2617200"/>
            <a:ext cx="3851640" cy="2130480"/>
          </a:xfrm>
          <a:prstGeom prst="rect">
            <a:avLst/>
          </a:prstGeom>
          <a:ln w="0"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pattern comes from libraries with more uniquely genes expressed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rcRect l="0" t="0" r="0" b="68879"/>
          <a:stretch/>
        </p:blipFill>
        <p:spPr>
          <a:xfrm>
            <a:off x="0" y="1198800"/>
            <a:ext cx="3829320" cy="178164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rcRect l="0" t="64700" r="0" b="0"/>
          <a:stretch/>
        </p:blipFill>
        <p:spPr>
          <a:xfrm>
            <a:off x="6253920" y="3840480"/>
            <a:ext cx="3833280" cy="1780560"/>
          </a:xfrm>
          <a:prstGeom prst="rect">
            <a:avLst/>
          </a:prstGeom>
          <a:ln w="0">
            <a:noFill/>
          </a:ln>
        </p:spPr>
      </p:pic>
      <p:sp>
        <p:nvSpPr>
          <p:cNvPr id="366" name="CustomShape 2"/>
          <p:cNvSpPr/>
          <p:nvPr/>
        </p:nvSpPr>
        <p:spPr>
          <a:xfrm>
            <a:off x="0" y="4533840"/>
            <a:ext cx="2869200" cy="4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DPC1 timepoint samples have similar library sizes to other samples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24840" y="4990320"/>
            <a:ext cx="2985480" cy="4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DPC1 timepoint samples have fewer genes expressed but at higher counts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Calculating DE genes for each contrast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814400" y="1463040"/>
            <a:ext cx="1090080" cy="175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gr &lt;- cond &amp; tp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1440" y="256032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05480" y="320652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393480" y="282384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6"/>
          <p:cNvSpPr/>
          <p:nvPr/>
        </p:nvSpPr>
        <p:spPr>
          <a:xfrm>
            <a:off x="154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7"/>
          <p:cNvSpPr/>
          <p:nvPr/>
        </p:nvSpPr>
        <p:spPr>
          <a:xfrm>
            <a:off x="10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8"/>
          <p:cNvSpPr/>
          <p:nvPr/>
        </p:nvSpPr>
        <p:spPr>
          <a:xfrm>
            <a:off x="373680" y="277920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Create model to extract DE genes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6" name="CustomShape 9"/>
          <p:cNvSpPr/>
          <p:nvPr/>
        </p:nvSpPr>
        <p:spPr>
          <a:xfrm>
            <a:off x="249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0"/>
          <p:cNvSpPr/>
          <p:nvPr/>
        </p:nvSpPr>
        <p:spPr>
          <a:xfrm>
            <a:off x="393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1"/>
          <p:cNvSpPr/>
          <p:nvPr/>
        </p:nvSpPr>
        <p:spPr>
          <a:xfrm>
            <a:off x="2269440" y="1720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2"/>
          <p:cNvSpPr/>
          <p:nvPr/>
        </p:nvSpPr>
        <p:spPr>
          <a:xfrm>
            <a:off x="1828800" y="1950480"/>
            <a:ext cx="200448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design the matrix (~0+gr+mk)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0" name="CustomShape 13"/>
          <p:cNvSpPr/>
          <p:nvPr/>
        </p:nvSpPr>
        <p:spPr>
          <a:xfrm>
            <a:off x="2269440" y="2188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4"/>
          <p:cNvSpPr/>
          <p:nvPr/>
        </p:nvSpPr>
        <p:spPr>
          <a:xfrm>
            <a:off x="1828800" y="2418480"/>
            <a:ext cx="173016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choose the comparisons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2" name="CustomShape 15"/>
          <p:cNvSpPr/>
          <p:nvPr/>
        </p:nvSpPr>
        <p:spPr>
          <a:xfrm>
            <a:off x="2269440" y="2656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6"/>
          <p:cNvSpPr/>
          <p:nvPr/>
        </p:nvSpPr>
        <p:spPr>
          <a:xfrm>
            <a:off x="1828800" y="2886480"/>
            <a:ext cx="258912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get weights for each gene and sample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17"/>
          <p:cNvSpPr/>
          <p:nvPr/>
        </p:nvSpPr>
        <p:spPr>
          <a:xfrm>
            <a:off x="2269440" y="3124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8"/>
          <p:cNvSpPr/>
          <p:nvPr/>
        </p:nvSpPr>
        <p:spPr>
          <a:xfrm>
            <a:off x="1828800" y="3354480"/>
            <a:ext cx="109008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fit linear model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6" name="CustomShape 19"/>
          <p:cNvSpPr/>
          <p:nvPr/>
        </p:nvSpPr>
        <p:spPr>
          <a:xfrm>
            <a:off x="2269440" y="3556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0"/>
          <p:cNvSpPr/>
          <p:nvPr/>
        </p:nvSpPr>
        <p:spPr>
          <a:xfrm>
            <a:off x="1828800" y="3786480"/>
            <a:ext cx="218736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estimate contrast for each gene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8" name="CustomShape 21"/>
          <p:cNvSpPr/>
          <p:nvPr/>
        </p:nvSpPr>
        <p:spPr>
          <a:xfrm>
            <a:off x="2269080" y="4024800"/>
            <a:ext cx="175680" cy="175680"/>
          </a:xfrm>
          <a:custGeom>
            <a:avLst/>
            <a:gdLst/>
            <a:ahLst/>
            <a:rect l="l" t="t" r="r" b="b"/>
            <a:pathLst>
              <a:path w="510" h="510">
                <a:moveTo>
                  <a:pt x="127" y="0"/>
                </a:moveTo>
                <a:lnTo>
                  <a:pt x="127" y="381"/>
                </a:lnTo>
                <a:lnTo>
                  <a:pt x="0" y="381"/>
                </a:lnTo>
                <a:lnTo>
                  <a:pt x="254" y="509"/>
                </a:lnTo>
                <a:lnTo>
                  <a:pt x="509" y="381"/>
                </a:lnTo>
                <a:lnTo>
                  <a:pt x="381" y="381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2"/>
          <p:cNvSpPr/>
          <p:nvPr/>
        </p:nvSpPr>
        <p:spPr>
          <a:xfrm>
            <a:off x="1828440" y="4254480"/>
            <a:ext cx="1364760" cy="164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smoothing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rcRect l="0" t="0" r="47093" b="0"/>
          <a:stretch/>
        </p:blipFill>
        <p:spPr>
          <a:xfrm>
            <a:off x="5577840" y="1463040"/>
            <a:ext cx="4473000" cy="679320"/>
          </a:xfrm>
          <a:prstGeom prst="rect">
            <a:avLst/>
          </a:prstGeom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2"/>
          <a:srcRect l="52717" t="0" r="0" b="0"/>
          <a:stretch/>
        </p:blipFill>
        <p:spPr>
          <a:xfrm>
            <a:off x="6158160" y="2468880"/>
            <a:ext cx="3915360" cy="66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Calculating DE genes for each contrast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91440" y="256032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105480" y="320652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393480" y="282384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5"/>
          <p:cNvSpPr/>
          <p:nvPr/>
        </p:nvSpPr>
        <p:spPr>
          <a:xfrm>
            <a:off x="154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"/>
          <p:cNvSpPr/>
          <p:nvPr/>
        </p:nvSpPr>
        <p:spPr>
          <a:xfrm>
            <a:off x="105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7"/>
          <p:cNvSpPr/>
          <p:nvPr/>
        </p:nvSpPr>
        <p:spPr>
          <a:xfrm>
            <a:off x="373680" y="277920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Create model to extract DE genes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9" name="CustomShape 8"/>
          <p:cNvSpPr/>
          <p:nvPr/>
        </p:nvSpPr>
        <p:spPr>
          <a:xfrm>
            <a:off x="249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9"/>
          <p:cNvSpPr/>
          <p:nvPr/>
        </p:nvSpPr>
        <p:spPr>
          <a:xfrm>
            <a:off x="393480" y="282384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" descr=""/>
          <p:cNvPicPr/>
          <p:nvPr/>
        </p:nvPicPr>
        <p:blipFill>
          <a:blip r:embed="rId1"/>
          <a:srcRect l="0" t="71130" r="0" b="1920"/>
          <a:stretch/>
        </p:blipFill>
        <p:spPr>
          <a:xfrm>
            <a:off x="1832040" y="1446840"/>
            <a:ext cx="7827480" cy="1364400"/>
          </a:xfrm>
          <a:prstGeom prst="rect">
            <a:avLst/>
          </a:prstGeom>
          <a:ln w="0">
            <a:noFill/>
          </a:ln>
        </p:spPr>
      </p:pic>
      <p:sp>
        <p:nvSpPr>
          <p:cNvPr id="402" name="CustomShape 10"/>
          <p:cNvSpPr/>
          <p:nvPr/>
        </p:nvSpPr>
        <p:spPr>
          <a:xfrm>
            <a:off x="4754880" y="1402560"/>
            <a:ext cx="2553480" cy="541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" descr=""/>
          <p:cNvPicPr/>
          <p:nvPr/>
        </p:nvPicPr>
        <p:blipFill>
          <a:blip r:embed="rId2"/>
          <a:stretch/>
        </p:blipFill>
        <p:spPr>
          <a:xfrm>
            <a:off x="1527120" y="3060720"/>
            <a:ext cx="2370600" cy="1966320"/>
          </a:xfrm>
          <a:prstGeom prst="rect">
            <a:avLst/>
          </a:prstGeom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3"/>
          <a:stretch/>
        </p:blipFill>
        <p:spPr>
          <a:xfrm>
            <a:off x="4180320" y="3017520"/>
            <a:ext cx="2291040" cy="2291040"/>
          </a:xfrm>
          <a:prstGeom prst="rect">
            <a:avLst/>
          </a:prstGeom>
          <a:ln w="0">
            <a:noFill/>
          </a:ln>
        </p:spPr>
      </p:pic>
      <p:sp>
        <p:nvSpPr>
          <p:cNvPr id="405" name="CustomShape 11"/>
          <p:cNvSpPr/>
          <p:nvPr/>
        </p:nvSpPr>
        <p:spPr>
          <a:xfrm>
            <a:off x="4297680" y="5120640"/>
            <a:ext cx="29239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615 - unique genes for WPV1 - WPV4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4"/>
          <a:stretch/>
        </p:blipFill>
        <p:spPr>
          <a:xfrm>
            <a:off x="6747480" y="3296520"/>
            <a:ext cx="2930040" cy="149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 rot="5391000">
            <a:off x="5810400" y="1167120"/>
            <a:ext cx="1822320" cy="182232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 rot="5400000">
            <a:off x="5793120" y="3109320"/>
            <a:ext cx="1827000" cy="182700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rcRect l="1266" t="8057" r="2544" b="1634"/>
          <a:stretch/>
        </p:blipFill>
        <p:spPr>
          <a:xfrm>
            <a:off x="27360" y="1231920"/>
            <a:ext cx="5804640" cy="4276800"/>
          </a:xfrm>
          <a:prstGeom prst="rect">
            <a:avLst/>
          </a:prstGeom>
          <a:ln w="0">
            <a:noFill/>
          </a:ln>
        </p:spPr>
      </p:pic>
      <p:sp>
        <p:nvSpPr>
          <p:cNvPr id="410" name="CustomShape 1"/>
          <p:cNvSpPr/>
          <p:nvPr/>
        </p:nvSpPr>
        <p:spPr>
          <a:xfrm>
            <a:off x="1371600" y="35640"/>
            <a:ext cx="859320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88000"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Gene clustering pools the genes in 2 distinct groups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= GO term enrichment =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(baseline: tp0, only WPV1 - WPV4)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-10440" y="475668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600" y="540288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435600" y="502020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5"/>
          <p:cNvSpPr/>
          <p:nvPr/>
        </p:nvSpPr>
        <p:spPr>
          <a:xfrm>
            <a:off x="3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>
            <a:off x="147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7"/>
          <p:cNvSpPr/>
          <p:nvPr/>
        </p:nvSpPr>
        <p:spPr>
          <a:xfrm>
            <a:off x="415800" y="497556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the samples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7" name="CustomShape 8"/>
          <p:cNvSpPr/>
          <p:nvPr/>
        </p:nvSpPr>
        <p:spPr>
          <a:xfrm>
            <a:off x="291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9"/>
          <p:cNvSpPr/>
          <p:nvPr/>
        </p:nvSpPr>
        <p:spPr>
          <a:xfrm>
            <a:off x="435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0"/>
          <p:cNvSpPr/>
          <p:nvPr/>
        </p:nvSpPr>
        <p:spPr>
          <a:xfrm>
            <a:off x="182880" y="1463040"/>
            <a:ext cx="1552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615 genes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CustomShape 11"/>
          <p:cNvSpPr/>
          <p:nvPr/>
        </p:nvSpPr>
        <p:spPr>
          <a:xfrm>
            <a:off x="7606440" y="3334320"/>
            <a:ext cx="2489400" cy="12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Huntington disease (P00029)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-Wnt signaling pathway (P00057)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Angiogenesis (P00005)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-Apoptosis signaling pathway (P00006)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-Inflammation mediated by chemokine and cytokine signaling pathway (P00031)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PDGF signaling pathway (P00047)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...T cell activation(P00053)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1" name="CustomShape 12"/>
          <p:cNvSpPr/>
          <p:nvPr/>
        </p:nvSpPr>
        <p:spPr>
          <a:xfrm>
            <a:off x="7623360" y="1343520"/>
            <a:ext cx="2489400" cy="10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Inflammation mediated by chemokine and cytokine signaling pathway (P00031)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CCKR signaling map (P06959)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-Wnt signaling pathway (P00057)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 Integrin signalling pathway (P00034)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Toll receptor signaling pathway (P00054)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1737720" y="914400"/>
            <a:ext cx="4048560" cy="5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Pathway enrichment in PANTHER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rcRect l="1266" t="8057" r="2544" b="1634"/>
          <a:stretch/>
        </p:blipFill>
        <p:spPr>
          <a:xfrm>
            <a:off x="27360" y="1231920"/>
            <a:ext cx="5804640" cy="4276800"/>
          </a:xfrm>
          <a:prstGeom prst="rect">
            <a:avLst/>
          </a:prstGeom>
          <a:ln w="0"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1371600" y="35640"/>
            <a:ext cx="859320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88000"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Gene clustering pools the genes in 2 distinct groups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= GO term enrichment =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(baseline: tp0, only WPV1 - WPV4)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-10440" y="475668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3600" y="540288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435600" y="502020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3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"/>
          <p:cNvSpPr/>
          <p:nvPr/>
        </p:nvSpPr>
        <p:spPr>
          <a:xfrm>
            <a:off x="147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7"/>
          <p:cNvSpPr/>
          <p:nvPr/>
        </p:nvSpPr>
        <p:spPr>
          <a:xfrm>
            <a:off x="415800" y="497556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the samples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291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9"/>
          <p:cNvSpPr/>
          <p:nvPr/>
        </p:nvSpPr>
        <p:spPr>
          <a:xfrm>
            <a:off x="435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0"/>
          <p:cNvSpPr/>
          <p:nvPr/>
        </p:nvSpPr>
        <p:spPr>
          <a:xfrm>
            <a:off x="182880" y="1463040"/>
            <a:ext cx="1552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615 genes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CustomShape 11"/>
          <p:cNvSpPr/>
          <p:nvPr/>
        </p:nvSpPr>
        <p:spPr>
          <a:xfrm>
            <a:off x="5943600" y="2921760"/>
            <a:ext cx="4135680" cy="16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 defense response to virus (OAS1/2/L, DDX60, MX1, IFIT1/3/5, TLR3)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immune response (OAS1/2/L, CD244, CCL23)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negative regulation of viral genome replication (OAS1/L, MX1, IFIT1, RSAD2)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-cell migration (RASGEF1A, PTK7, SDC3)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T cell receptor signaling pathway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5943600" y="1645920"/>
            <a:ext cx="40662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innate immunity and inflammatory response (CD14, LST1, TLR1/2/4/8)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immunity (CD14, LST1, TLR1/2/4/8)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1737720" y="914400"/>
            <a:ext cx="4048560" cy="5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Enrichment in DAVID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436040" y="35640"/>
            <a:ext cx="72478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 for SARS-CoV-2 infection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77640" y="1587600"/>
            <a:ext cx="4451040" cy="35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COVID-19 is caused by SARS-CoV-2 virus</a:t>
            </a:r>
            <a:endParaRPr b="0" lang="en-US" sz="1400" spc="-1" strike="noStrike">
              <a:latin typeface="Arial"/>
            </a:endParaRPr>
          </a:p>
          <a:p>
            <a:pPr marL="216000" indent="-207000">
              <a:lnSpc>
                <a:spcPct val="100000"/>
              </a:lnSpc>
              <a:spcAft>
                <a:spcPts val="300"/>
              </a:spcAft>
              <a:buClr>
                <a:srgbClr val="050505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uses the ACE2 as cell entry receptor</a:t>
            </a:r>
            <a:endParaRPr b="0" lang="en-US" sz="1400" spc="-1" strike="noStrike">
              <a:latin typeface="Arial"/>
            </a:endParaRPr>
          </a:p>
          <a:p>
            <a:pPr marL="216000" indent="-207000">
              <a:lnSpc>
                <a:spcPct val="100000"/>
              </a:lnSpc>
              <a:spcAft>
                <a:spcPts val="300"/>
              </a:spcAft>
              <a:buClr>
                <a:srgbClr val="050505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different transmission routes, pathogenic mechanisms, immunity development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b="0" lang="en-US" sz="1400" spc="-1" strike="noStrike">
              <a:latin typeface="Arial"/>
            </a:endParaRPr>
          </a:p>
          <a:p>
            <a:pPr marL="216000" indent="-207000">
              <a:lnSpc>
                <a:spcPct val="100000"/>
              </a:lnSpc>
              <a:spcAft>
                <a:spcPts val="300"/>
              </a:spcAft>
              <a:buClr>
                <a:srgbClr val="050505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broad range of symptoms and disease trajectories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initial symptoms: headache, fever, cough, shortness of breath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no correlation between severity and disease development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b="0" lang="en-US" sz="1400" spc="-1" strike="noStrike">
              <a:latin typeface="Arial"/>
            </a:endParaRPr>
          </a:p>
          <a:p>
            <a:pPr marL="216000" indent="-207000">
              <a:lnSpc>
                <a:spcPct val="100000"/>
              </a:lnSpc>
              <a:spcAft>
                <a:spcPts val="300"/>
              </a:spcAft>
              <a:buClr>
                <a:srgbClr val="050505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strong inflammatory responses: 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all outcomes: </a:t>
            </a:r>
            <a:r>
              <a:rPr b="0" lang="en-US" sz="2000" spc="-1" strike="noStrike">
                <a:solidFill>
                  <a:srgbClr val="050505"/>
                </a:solidFill>
                <a:latin typeface="Arial"/>
                <a:ea typeface="Arial"/>
              </a:rPr>
              <a:t>↑</a:t>
            </a: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  IL-1α, IL-1β, IL-17A, IL-12 p70, IFNα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severe disease: </a:t>
            </a:r>
            <a:r>
              <a:rPr b="0" lang="en-US" sz="2000" spc="-1" strike="noStrike">
                <a:solidFill>
                  <a:srgbClr val="050505"/>
                </a:solidFill>
                <a:latin typeface="Arial"/>
                <a:ea typeface="Arial"/>
              </a:rPr>
              <a:t>↑ </a:t>
            </a: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IL-1b, IL-6, TNF ~ cytokine release syndrome 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+ thrombopoietin, IL-33, IL-16, IL-21, IL-23, IFNλ, eotaxin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+ increase in inflammatory monocytes and neutrophils       </a:t>
            </a:r>
            <a:endParaRPr b="0" lang="en-US" sz="14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50505"/>
                </a:solidFill>
                <a:latin typeface="Arial"/>
                <a:ea typeface="DejaVu Sans"/>
              </a:rPr>
              <a:t>+ sharp decrease in leukocytes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926240" y="1738800"/>
            <a:ext cx="4967280" cy="27882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6652080" y="5443560"/>
            <a:ext cx="3392640" cy="2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Florindo, 2020, Nat Nanotechnol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991440" y="1518480"/>
            <a:ext cx="3381840" cy="3381840"/>
          </a:xfrm>
          <a:prstGeom prst="rect">
            <a:avLst/>
          </a:prstGeom>
          <a:ln w="36720"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-10440" y="475668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600" y="540288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35600" y="502020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3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"/>
          <p:cNvSpPr/>
          <p:nvPr/>
        </p:nvSpPr>
        <p:spPr>
          <a:xfrm>
            <a:off x="147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6"/>
          <p:cNvSpPr/>
          <p:nvPr/>
        </p:nvSpPr>
        <p:spPr>
          <a:xfrm>
            <a:off x="415800" y="497556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the samples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291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8"/>
          <p:cNvSpPr/>
          <p:nvPr/>
        </p:nvSpPr>
        <p:spPr>
          <a:xfrm>
            <a:off x="435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9"/>
          <p:cNvSpPr/>
          <p:nvPr/>
        </p:nvSpPr>
        <p:spPr>
          <a:xfrm>
            <a:off x="1737720" y="914400"/>
            <a:ext cx="4048560" cy="5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Enrichment in Panther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CustomShape 10"/>
          <p:cNvSpPr/>
          <p:nvPr/>
        </p:nvSpPr>
        <p:spPr>
          <a:xfrm>
            <a:off x="4882320" y="1779840"/>
            <a:ext cx="429624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 most enriched pathways: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Gonadotropin-releasing hormone receptor pathway (P06664)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CCKR signaling map (P06959)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Angiogenesis (P00005)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Inflammation mediated by chemokine and cytokine signaling pathway (P00031)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PDGF signaling pathway (P00047)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Wnt signaling pathway (P00057)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8" name="CustomShape 11"/>
          <p:cNvSpPr/>
          <p:nvPr/>
        </p:nvSpPr>
        <p:spPr>
          <a:xfrm>
            <a:off x="1371600" y="35640"/>
            <a:ext cx="859320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89000"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GO term enrichment for week 5 after vaccination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= the top most enriched pathways are generic =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(baseline: tp0, only WPV5)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" descr=""/>
          <p:cNvPicPr/>
          <p:nvPr/>
        </p:nvPicPr>
        <p:blipFill>
          <a:blip r:embed="rId1"/>
          <a:srcRect l="723" t="3383" r="1451" b="0"/>
          <a:stretch/>
        </p:blipFill>
        <p:spPr>
          <a:xfrm>
            <a:off x="91800" y="1191600"/>
            <a:ext cx="6484320" cy="4268880"/>
          </a:xfrm>
          <a:prstGeom prst="rect">
            <a:avLst/>
          </a:prstGeom>
          <a:ln w="36720">
            <a:noFill/>
          </a:ln>
        </p:spPr>
      </p:pic>
      <p:sp>
        <p:nvSpPr>
          <p:cNvPr id="450" name="CustomShape 1"/>
          <p:cNvSpPr/>
          <p:nvPr/>
        </p:nvSpPr>
        <p:spPr>
          <a:xfrm>
            <a:off x="1371600" y="35640"/>
            <a:ext cx="859320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GO term enrichment for week 5 after vaccination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(baseline: tp0, only WPV5)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-10440" y="475668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3600" y="540288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435600" y="502020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5"/>
          <p:cNvSpPr/>
          <p:nvPr/>
        </p:nvSpPr>
        <p:spPr>
          <a:xfrm>
            <a:off x="3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147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7"/>
          <p:cNvSpPr/>
          <p:nvPr/>
        </p:nvSpPr>
        <p:spPr>
          <a:xfrm>
            <a:off x="415800" y="497556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the samples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7" name="CustomShape 8"/>
          <p:cNvSpPr/>
          <p:nvPr/>
        </p:nvSpPr>
        <p:spPr>
          <a:xfrm>
            <a:off x="291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9"/>
          <p:cNvSpPr/>
          <p:nvPr/>
        </p:nvSpPr>
        <p:spPr>
          <a:xfrm>
            <a:off x="435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1737720" y="914400"/>
            <a:ext cx="4048560" cy="5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Enrichment in DAVID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6675120" y="1144080"/>
            <a:ext cx="3016080" cy="3803760"/>
          </a:xfrm>
          <a:prstGeom prst="rect">
            <a:avLst/>
          </a:prstGeom>
          <a:ln w="36720">
            <a:noFill/>
          </a:ln>
        </p:spPr>
      </p:pic>
      <p:sp>
        <p:nvSpPr>
          <p:cNvPr id="461" name="CustomShape 11"/>
          <p:cNvSpPr/>
          <p:nvPr/>
        </p:nvSpPr>
        <p:spPr>
          <a:xfrm>
            <a:off x="7223760" y="2353680"/>
            <a:ext cx="287748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Cluster1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regulation of cytokine secretion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MyD88-dependent toll-like receptor signaling pathway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toll-like receptor signaling pathway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innate immune response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5. inflammatory response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negative regulation of chronic inflammatory response (FOXP3)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developmental process involved in reproduction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protein ubiquitination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positive regulation of cellular protein catabolic process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5. nervous system development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6. regulation of neuron differentiation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2" name="CustomShape 12"/>
          <p:cNvSpPr/>
          <p:nvPr/>
        </p:nvSpPr>
        <p:spPr>
          <a:xfrm>
            <a:off x="7223760" y="3371040"/>
            <a:ext cx="2877480" cy="21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" descr=""/>
          <p:cNvPicPr/>
          <p:nvPr/>
        </p:nvPicPr>
        <p:blipFill>
          <a:blip r:embed="rId1"/>
          <a:srcRect l="723" t="3383" r="1451" b="0"/>
          <a:stretch/>
        </p:blipFill>
        <p:spPr>
          <a:xfrm>
            <a:off x="91800" y="1191600"/>
            <a:ext cx="6484320" cy="4268880"/>
          </a:xfrm>
          <a:prstGeom prst="rect">
            <a:avLst/>
          </a:prstGeom>
          <a:ln w="36720">
            <a:noFill/>
          </a:ln>
        </p:spPr>
      </p:pic>
      <p:sp>
        <p:nvSpPr>
          <p:cNvPr id="464" name="CustomShape 1"/>
          <p:cNvSpPr/>
          <p:nvPr/>
        </p:nvSpPr>
        <p:spPr>
          <a:xfrm>
            <a:off x="1371600" y="35640"/>
            <a:ext cx="859320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GO for week 5 after vaccination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(baseline: tp0, only WPV5)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-10440" y="4756680"/>
            <a:ext cx="1364400" cy="2563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Extract DE genes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3600" y="5402880"/>
            <a:ext cx="1350360" cy="261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DINA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435600" y="5020200"/>
            <a:ext cx="138636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"/>
          <p:cNvSpPr/>
          <p:nvPr/>
        </p:nvSpPr>
        <p:spPr>
          <a:xfrm>
            <a:off x="3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6"/>
          <p:cNvSpPr/>
          <p:nvPr/>
        </p:nvSpPr>
        <p:spPr>
          <a:xfrm>
            <a:off x="147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7"/>
          <p:cNvSpPr/>
          <p:nvPr/>
        </p:nvSpPr>
        <p:spPr>
          <a:xfrm>
            <a:off x="415800" y="4975560"/>
            <a:ext cx="13644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the samples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1" name="CustomShape 8"/>
          <p:cNvSpPr/>
          <p:nvPr/>
        </p:nvSpPr>
        <p:spPr>
          <a:xfrm>
            <a:off x="291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9"/>
          <p:cNvSpPr/>
          <p:nvPr/>
        </p:nvSpPr>
        <p:spPr>
          <a:xfrm>
            <a:off x="435600" y="5020200"/>
            <a:ext cx="156600" cy="26676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0"/>
                </a:move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0" y="763"/>
                </a:lnTo>
                <a:lnTo>
                  <a:pt x="762" y="38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0"/>
          <p:cNvSpPr/>
          <p:nvPr/>
        </p:nvSpPr>
        <p:spPr>
          <a:xfrm>
            <a:off x="1737720" y="914400"/>
            <a:ext cx="4048560" cy="5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Enrichment in DAVID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11"/>
          <p:cNvSpPr/>
          <p:nvPr/>
        </p:nvSpPr>
        <p:spPr>
          <a:xfrm>
            <a:off x="7132320" y="1556640"/>
            <a:ext cx="287748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cellular response to oxidative stress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hexose transmembrane transport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glucose import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cell motility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5. spinal cord motor neuron differentiation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6. cholesterol efflux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7. neuromuscular synaptic transmission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5" name="CustomShape 12"/>
          <p:cNvSpPr/>
          <p:nvPr/>
        </p:nvSpPr>
        <p:spPr>
          <a:xfrm>
            <a:off x="7115760" y="2975040"/>
            <a:ext cx="2877480" cy="21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Cluster4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1. centrosome organization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2. bone development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3. oocyte maturation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4. detection of mechanical stimulus involved in sensory perception of sound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5. eosinophil fate commitment (GATA1/2)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6. positive regulation of angiogenesis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7. integrin-mediated signaling pathway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8. regulation of primitive erythrocyte differentiation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9. protein monoubiquitination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10. negative regulation of cytokine-mediated signaling pathway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6" name="CustomShape 13"/>
          <p:cNvSpPr/>
          <p:nvPr/>
        </p:nvSpPr>
        <p:spPr>
          <a:xfrm>
            <a:off x="6814800" y="705960"/>
            <a:ext cx="287748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 have done the clustering to see if I can tease out some cluster of genes that has specific immunological functions in WPV5.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Those genes are mostly in cluster1.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4" descr=""/>
          <p:cNvPicPr/>
          <p:nvPr/>
        </p:nvPicPr>
        <p:blipFill>
          <a:blip r:embed="rId1"/>
          <a:stretch/>
        </p:blipFill>
        <p:spPr>
          <a:xfrm>
            <a:off x="2103120" y="1563840"/>
            <a:ext cx="2436480" cy="2491560"/>
          </a:xfrm>
          <a:prstGeom prst="rect">
            <a:avLst/>
          </a:prstGeom>
          <a:ln w="0">
            <a:noFill/>
          </a:ln>
        </p:spPr>
      </p:pic>
      <p:pic>
        <p:nvPicPr>
          <p:cNvPr id="478" name="Picture 6_1" descr=""/>
          <p:cNvPicPr/>
          <p:nvPr/>
        </p:nvPicPr>
        <p:blipFill>
          <a:blip r:embed="rId2"/>
          <a:stretch/>
        </p:blipFill>
        <p:spPr>
          <a:xfrm>
            <a:off x="5669280" y="3601440"/>
            <a:ext cx="2372760" cy="129456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8_1" descr=""/>
          <p:cNvPicPr/>
          <p:nvPr/>
        </p:nvPicPr>
        <p:blipFill>
          <a:blip r:embed="rId3"/>
          <a:stretch/>
        </p:blipFill>
        <p:spPr>
          <a:xfrm>
            <a:off x="5897880" y="1716120"/>
            <a:ext cx="2036520" cy="2006280"/>
          </a:xfrm>
          <a:prstGeom prst="rect">
            <a:avLst/>
          </a:prstGeom>
          <a:ln w="0">
            <a:noFill/>
          </a:ln>
        </p:spPr>
      </p:pic>
      <p:sp>
        <p:nvSpPr>
          <p:cNvPr id="480" name="CustomShape 1"/>
          <p:cNvSpPr/>
          <p:nvPr/>
        </p:nvSpPr>
        <p:spPr>
          <a:xfrm>
            <a:off x="2755080" y="969120"/>
            <a:ext cx="150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RhCMV/TB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6143040" y="969840"/>
            <a:ext cx="1578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CyCMV/SIV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2246760" y="4299480"/>
            <a:ext cx="293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Just prior to infection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3507480" y="4019400"/>
            <a:ext cx="75240" cy="259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5"/>
          <p:cNvSpPr/>
          <p:nvPr/>
        </p:nvSpPr>
        <p:spPr>
          <a:xfrm flipV="1">
            <a:off x="3507480" y="1505880"/>
            <a:ext cx="75240" cy="299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6"/>
          <p:cNvSpPr/>
          <p:nvPr/>
        </p:nvSpPr>
        <p:spPr>
          <a:xfrm flipV="1">
            <a:off x="6493320" y="1525320"/>
            <a:ext cx="62280" cy="267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7"/>
          <p:cNvSpPr/>
          <p:nvPr/>
        </p:nvSpPr>
        <p:spPr>
          <a:xfrm>
            <a:off x="6543720" y="4770360"/>
            <a:ext cx="26280" cy="162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8"/>
          <p:cNvSpPr/>
          <p:nvPr/>
        </p:nvSpPr>
        <p:spPr>
          <a:xfrm>
            <a:off x="5669280" y="4939560"/>
            <a:ext cx="253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Just prior to Boost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CustomShape 9"/>
          <p:cNvSpPr/>
          <p:nvPr/>
        </p:nvSpPr>
        <p:spPr>
          <a:xfrm>
            <a:off x="8343360" y="5394960"/>
            <a:ext cx="173268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Dan Newhouse, Gale lab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1" lang="en-US" sz="2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degree neighborhood of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IRF3 and IRF7 in DINA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199440" y="1371600"/>
            <a:ext cx="3915000" cy="3759840"/>
          </a:xfrm>
          <a:prstGeom prst="rect">
            <a:avLst/>
          </a:prstGeom>
          <a:ln w="36720">
            <a:noFill/>
          </a:ln>
        </p:spPr>
      </p:pic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5453280" y="1249920"/>
            <a:ext cx="4057560" cy="3839040"/>
          </a:xfrm>
          <a:prstGeom prst="rect">
            <a:avLst/>
          </a:prstGeom>
          <a:ln w="36720">
            <a:noFill/>
          </a:ln>
        </p:spPr>
      </p:pic>
      <p:sp>
        <p:nvSpPr>
          <p:cNvPr id="493" name="CustomShape 3"/>
          <p:cNvSpPr/>
          <p:nvPr/>
        </p:nvSpPr>
        <p:spPr>
          <a:xfrm>
            <a:off x="2011680" y="4573080"/>
            <a:ext cx="2728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4"/>
          <p:cNvSpPr/>
          <p:nvPr/>
        </p:nvSpPr>
        <p:spPr>
          <a:xfrm>
            <a:off x="3384360" y="3200400"/>
            <a:ext cx="2728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5"/>
          <p:cNvSpPr/>
          <p:nvPr/>
        </p:nvSpPr>
        <p:spPr>
          <a:xfrm>
            <a:off x="7922160" y="4561200"/>
            <a:ext cx="2728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6"/>
          <p:cNvSpPr/>
          <p:nvPr/>
        </p:nvSpPr>
        <p:spPr>
          <a:xfrm>
            <a:off x="9053640" y="1524240"/>
            <a:ext cx="2728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7"/>
          <p:cNvSpPr/>
          <p:nvPr/>
        </p:nvSpPr>
        <p:spPr>
          <a:xfrm>
            <a:off x="4609080" y="5048640"/>
            <a:ext cx="2728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8"/>
          <p:cNvSpPr/>
          <p:nvPr/>
        </p:nvSpPr>
        <p:spPr>
          <a:xfrm>
            <a:off x="4883400" y="5048640"/>
            <a:ext cx="1278720" cy="60084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WPV1_4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WPV5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9"/>
          <p:cNvSpPr/>
          <p:nvPr/>
        </p:nvSpPr>
        <p:spPr>
          <a:xfrm>
            <a:off x="4628520" y="5361840"/>
            <a:ext cx="272880" cy="272880"/>
          </a:xfrm>
          <a:custGeom>
            <a:avLst/>
            <a:gdLst/>
            <a:ahLst/>
            <a:rect l="l" t="t" r="r" b="b"/>
            <a:pathLst>
              <a:path w="764" h="764">
                <a:moveTo>
                  <a:pt x="127" y="0"/>
                </a:moveTo>
                <a:lnTo>
                  <a:pt x="127" y="0"/>
                </a:lnTo>
                <a:cubicBezTo>
                  <a:pt x="127" y="22"/>
                  <a:pt x="121" y="44"/>
                  <a:pt x="110" y="64"/>
                </a:cubicBezTo>
                <a:cubicBezTo>
                  <a:pt x="99" y="83"/>
                  <a:pt x="83" y="99"/>
                  <a:pt x="64" y="110"/>
                </a:cubicBezTo>
                <a:cubicBezTo>
                  <a:pt x="44" y="121"/>
                  <a:pt x="22" y="127"/>
                  <a:pt x="0" y="127"/>
                </a:cubicBezTo>
                <a:lnTo>
                  <a:pt x="0" y="635"/>
                </a:lnTo>
                <a:lnTo>
                  <a:pt x="0" y="636"/>
                </a:lnTo>
                <a:cubicBezTo>
                  <a:pt x="22" y="636"/>
                  <a:pt x="44" y="642"/>
                  <a:pt x="64" y="653"/>
                </a:cubicBezTo>
                <a:cubicBezTo>
                  <a:pt x="83" y="664"/>
                  <a:pt x="99" y="680"/>
                  <a:pt x="110" y="699"/>
                </a:cubicBezTo>
                <a:cubicBezTo>
                  <a:pt x="121" y="719"/>
                  <a:pt x="127" y="741"/>
                  <a:pt x="127" y="763"/>
                </a:cubicBezTo>
                <a:lnTo>
                  <a:pt x="127" y="763"/>
                </a:lnTo>
                <a:lnTo>
                  <a:pt x="635" y="763"/>
                </a:lnTo>
                <a:lnTo>
                  <a:pt x="636" y="763"/>
                </a:lnTo>
                <a:cubicBezTo>
                  <a:pt x="636" y="741"/>
                  <a:pt x="642" y="719"/>
                  <a:pt x="653" y="699"/>
                </a:cubicBezTo>
                <a:cubicBezTo>
                  <a:pt x="664" y="680"/>
                  <a:pt x="680" y="664"/>
                  <a:pt x="699" y="653"/>
                </a:cubicBezTo>
                <a:cubicBezTo>
                  <a:pt x="719" y="642"/>
                  <a:pt x="741" y="636"/>
                  <a:pt x="763" y="636"/>
                </a:cubicBezTo>
                <a:lnTo>
                  <a:pt x="763" y="127"/>
                </a:lnTo>
                <a:lnTo>
                  <a:pt x="763" y="127"/>
                </a:lnTo>
                <a:cubicBezTo>
                  <a:pt x="741" y="127"/>
                  <a:pt x="719" y="121"/>
                  <a:pt x="699" y="110"/>
                </a:cubicBezTo>
                <a:cubicBezTo>
                  <a:pt x="680" y="99"/>
                  <a:pt x="664" y="83"/>
                  <a:pt x="653" y="64"/>
                </a:cubicBezTo>
                <a:cubicBezTo>
                  <a:pt x="642" y="44"/>
                  <a:pt x="636" y="22"/>
                  <a:pt x="636" y="0"/>
                </a:cubicBezTo>
                <a:lnTo>
                  <a:pt x="127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0"/>
          <p:cNvSpPr/>
          <p:nvPr/>
        </p:nvSpPr>
        <p:spPr>
          <a:xfrm>
            <a:off x="7099200" y="4156560"/>
            <a:ext cx="325440" cy="364320"/>
          </a:xfrm>
          <a:custGeom>
            <a:avLst/>
            <a:gdLst/>
            <a:ahLst/>
            <a:rect l="l" t="t" r="r" b="b"/>
            <a:pathLst>
              <a:path w="910" h="1018">
                <a:moveTo>
                  <a:pt x="91" y="0"/>
                </a:moveTo>
                <a:lnTo>
                  <a:pt x="92" y="0"/>
                </a:lnTo>
                <a:cubicBezTo>
                  <a:pt x="92" y="16"/>
                  <a:pt x="87" y="32"/>
                  <a:pt x="79" y="46"/>
                </a:cubicBezTo>
                <a:cubicBezTo>
                  <a:pt x="71" y="60"/>
                  <a:pt x="60" y="71"/>
                  <a:pt x="46" y="79"/>
                </a:cubicBezTo>
                <a:cubicBezTo>
                  <a:pt x="32" y="87"/>
                  <a:pt x="16" y="92"/>
                  <a:pt x="0" y="92"/>
                </a:cubicBezTo>
                <a:lnTo>
                  <a:pt x="0" y="925"/>
                </a:lnTo>
                <a:lnTo>
                  <a:pt x="0" y="925"/>
                </a:lnTo>
                <a:cubicBezTo>
                  <a:pt x="16" y="925"/>
                  <a:pt x="32" y="930"/>
                  <a:pt x="46" y="938"/>
                </a:cubicBezTo>
                <a:cubicBezTo>
                  <a:pt x="60" y="946"/>
                  <a:pt x="71" y="957"/>
                  <a:pt x="79" y="971"/>
                </a:cubicBezTo>
                <a:cubicBezTo>
                  <a:pt x="87" y="985"/>
                  <a:pt x="92" y="1001"/>
                  <a:pt x="92" y="1017"/>
                </a:cubicBezTo>
                <a:lnTo>
                  <a:pt x="92" y="1017"/>
                </a:lnTo>
                <a:lnTo>
                  <a:pt x="817" y="1017"/>
                </a:lnTo>
                <a:lnTo>
                  <a:pt x="817" y="1017"/>
                </a:lnTo>
                <a:cubicBezTo>
                  <a:pt x="817" y="1001"/>
                  <a:pt x="822" y="985"/>
                  <a:pt x="830" y="971"/>
                </a:cubicBezTo>
                <a:cubicBezTo>
                  <a:pt x="838" y="957"/>
                  <a:pt x="849" y="946"/>
                  <a:pt x="863" y="938"/>
                </a:cubicBezTo>
                <a:cubicBezTo>
                  <a:pt x="877" y="930"/>
                  <a:pt x="893" y="925"/>
                  <a:pt x="909" y="925"/>
                </a:cubicBezTo>
                <a:lnTo>
                  <a:pt x="909" y="91"/>
                </a:lnTo>
                <a:lnTo>
                  <a:pt x="909" y="92"/>
                </a:lnTo>
                <a:cubicBezTo>
                  <a:pt x="893" y="92"/>
                  <a:pt x="877" y="87"/>
                  <a:pt x="863" y="79"/>
                </a:cubicBezTo>
                <a:cubicBezTo>
                  <a:pt x="849" y="71"/>
                  <a:pt x="838" y="60"/>
                  <a:pt x="830" y="46"/>
                </a:cubicBezTo>
                <a:cubicBezTo>
                  <a:pt x="822" y="32"/>
                  <a:pt x="817" y="16"/>
                  <a:pt x="817" y="0"/>
                </a:cubicBezTo>
                <a:lnTo>
                  <a:pt x="91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1"/>
          <p:cNvSpPr/>
          <p:nvPr/>
        </p:nvSpPr>
        <p:spPr>
          <a:xfrm>
            <a:off x="6271560" y="4588920"/>
            <a:ext cx="402120" cy="364320"/>
          </a:xfrm>
          <a:custGeom>
            <a:avLst/>
            <a:gdLst/>
            <a:ahLst/>
            <a:rect l="l" t="t" r="r" b="b"/>
            <a:pathLst>
              <a:path w="1123" h="1018">
                <a:moveTo>
                  <a:pt x="102" y="0"/>
                </a:moveTo>
                <a:lnTo>
                  <a:pt x="103" y="0"/>
                </a:lnTo>
                <a:cubicBezTo>
                  <a:pt x="103" y="18"/>
                  <a:pt x="98" y="36"/>
                  <a:pt x="89" y="51"/>
                </a:cubicBezTo>
                <a:cubicBezTo>
                  <a:pt x="80" y="67"/>
                  <a:pt x="67" y="80"/>
                  <a:pt x="51" y="89"/>
                </a:cubicBezTo>
                <a:cubicBezTo>
                  <a:pt x="36" y="98"/>
                  <a:pt x="18" y="103"/>
                  <a:pt x="0" y="103"/>
                </a:cubicBezTo>
                <a:lnTo>
                  <a:pt x="0" y="914"/>
                </a:lnTo>
                <a:lnTo>
                  <a:pt x="0" y="914"/>
                </a:lnTo>
                <a:cubicBezTo>
                  <a:pt x="18" y="914"/>
                  <a:pt x="36" y="919"/>
                  <a:pt x="51" y="928"/>
                </a:cubicBezTo>
                <a:cubicBezTo>
                  <a:pt x="67" y="937"/>
                  <a:pt x="80" y="950"/>
                  <a:pt x="89" y="966"/>
                </a:cubicBezTo>
                <a:cubicBezTo>
                  <a:pt x="98" y="981"/>
                  <a:pt x="103" y="999"/>
                  <a:pt x="103" y="1017"/>
                </a:cubicBezTo>
                <a:lnTo>
                  <a:pt x="103" y="1017"/>
                </a:lnTo>
                <a:lnTo>
                  <a:pt x="1019" y="1017"/>
                </a:lnTo>
                <a:lnTo>
                  <a:pt x="1019" y="1017"/>
                </a:lnTo>
                <a:cubicBezTo>
                  <a:pt x="1019" y="999"/>
                  <a:pt x="1024" y="981"/>
                  <a:pt x="1033" y="966"/>
                </a:cubicBezTo>
                <a:cubicBezTo>
                  <a:pt x="1042" y="950"/>
                  <a:pt x="1055" y="937"/>
                  <a:pt x="1071" y="928"/>
                </a:cubicBezTo>
                <a:cubicBezTo>
                  <a:pt x="1086" y="919"/>
                  <a:pt x="1104" y="914"/>
                  <a:pt x="1122" y="914"/>
                </a:cubicBezTo>
                <a:lnTo>
                  <a:pt x="1122" y="102"/>
                </a:lnTo>
                <a:lnTo>
                  <a:pt x="1122" y="103"/>
                </a:lnTo>
                <a:cubicBezTo>
                  <a:pt x="1104" y="103"/>
                  <a:pt x="1086" y="98"/>
                  <a:pt x="1071" y="89"/>
                </a:cubicBezTo>
                <a:cubicBezTo>
                  <a:pt x="1055" y="80"/>
                  <a:pt x="1042" y="67"/>
                  <a:pt x="1033" y="51"/>
                </a:cubicBezTo>
                <a:cubicBezTo>
                  <a:pt x="1024" y="36"/>
                  <a:pt x="1019" y="18"/>
                  <a:pt x="1019" y="0"/>
                </a:cubicBezTo>
                <a:lnTo>
                  <a:pt x="102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2"/>
          <p:cNvSpPr/>
          <p:nvPr/>
        </p:nvSpPr>
        <p:spPr>
          <a:xfrm>
            <a:off x="6163560" y="1456920"/>
            <a:ext cx="325440" cy="364320"/>
          </a:xfrm>
          <a:custGeom>
            <a:avLst/>
            <a:gdLst/>
            <a:ahLst/>
            <a:rect l="l" t="t" r="r" b="b"/>
            <a:pathLst>
              <a:path w="910" h="1018">
                <a:moveTo>
                  <a:pt x="91" y="0"/>
                </a:moveTo>
                <a:lnTo>
                  <a:pt x="92" y="0"/>
                </a:lnTo>
                <a:cubicBezTo>
                  <a:pt x="92" y="16"/>
                  <a:pt x="87" y="32"/>
                  <a:pt x="79" y="46"/>
                </a:cubicBezTo>
                <a:cubicBezTo>
                  <a:pt x="71" y="60"/>
                  <a:pt x="60" y="71"/>
                  <a:pt x="46" y="79"/>
                </a:cubicBezTo>
                <a:cubicBezTo>
                  <a:pt x="32" y="87"/>
                  <a:pt x="16" y="92"/>
                  <a:pt x="0" y="92"/>
                </a:cubicBezTo>
                <a:lnTo>
                  <a:pt x="0" y="925"/>
                </a:lnTo>
                <a:lnTo>
                  <a:pt x="0" y="925"/>
                </a:lnTo>
                <a:cubicBezTo>
                  <a:pt x="16" y="925"/>
                  <a:pt x="32" y="930"/>
                  <a:pt x="46" y="938"/>
                </a:cubicBezTo>
                <a:cubicBezTo>
                  <a:pt x="60" y="946"/>
                  <a:pt x="71" y="957"/>
                  <a:pt x="79" y="971"/>
                </a:cubicBezTo>
                <a:cubicBezTo>
                  <a:pt x="87" y="985"/>
                  <a:pt x="92" y="1001"/>
                  <a:pt x="92" y="1017"/>
                </a:cubicBezTo>
                <a:lnTo>
                  <a:pt x="92" y="1017"/>
                </a:lnTo>
                <a:lnTo>
                  <a:pt x="817" y="1017"/>
                </a:lnTo>
                <a:lnTo>
                  <a:pt x="817" y="1017"/>
                </a:lnTo>
                <a:cubicBezTo>
                  <a:pt x="817" y="1001"/>
                  <a:pt x="822" y="985"/>
                  <a:pt x="830" y="971"/>
                </a:cubicBezTo>
                <a:cubicBezTo>
                  <a:pt x="838" y="957"/>
                  <a:pt x="849" y="946"/>
                  <a:pt x="863" y="938"/>
                </a:cubicBezTo>
                <a:cubicBezTo>
                  <a:pt x="877" y="930"/>
                  <a:pt x="893" y="925"/>
                  <a:pt x="909" y="925"/>
                </a:cubicBezTo>
                <a:lnTo>
                  <a:pt x="909" y="91"/>
                </a:lnTo>
                <a:lnTo>
                  <a:pt x="909" y="92"/>
                </a:lnTo>
                <a:cubicBezTo>
                  <a:pt x="893" y="92"/>
                  <a:pt x="877" y="87"/>
                  <a:pt x="863" y="79"/>
                </a:cubicBezTo>
                <a:cubicBezTo>
                  <a:pt x="849" y="71"/>
                  <a:pt x="838" y="60"/>
                  <a:pt x="830" y="46"/>
                </a:cubicBezTo>
                <a:cubicBezTo>
                  <a:pt x="822" y="32"/>
                  <a:pt x="817" y="16"/>
                  <a:pt x="817" y="0"/>
                </a:cubicBezTo>
                <a:lnTo>
                  <a:pt x="91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3"/>
          <p:cNvSpPr/>
          <p:nvPr/>
        </p:nvSpPr>
        <p:spPr>
          <a:xfrm>
            <a:off x="6919920" y="2393280"/>
            <a:ext cx="325440" cy="364320"/>
          </a:xfrm>
          <a:custGeom>
            <a:avLst/>
            <a:gdLst/>
            <a:ahLst/>
            <a:rect l="l" t="t" r="r" b="b"/>
            <a:pathLst>
              <a:path w="910" h="1018">
                <a:moveTo>
                  <a:pt x="91" y="0"/>
                </a:moveTo>
                <a:lnTo>
                  <a:pt x="92" y="0"/>
                </a:lnTo>
                <a:cubicBezTo>
                  <a:pt x="92" y="16"/>
                  <a:pt x="87" y="32"/>
                  <a:pt x="79" y="46"/>
                </a:cubicBezTo>
                <a:cubicBezTo>
                  <a:pt x="71" y="60"/>
                  <a:pt x="60" y="71"/>
                  <a:pt x="46" y="79"/>
                </a:cubicBezTo>
                <a:cubicBezTo>
                  <a:pt x="32" y="87"/>
                  <a:pt x="16" y="92"/>
                  <a:pt x="0" y="92"/>
                </a:cubicBezTo>
                <a:lnTo>
                  <a:pt x="0" y="925"/>
                </a:lnTo>
                <a:lnTo>
                  <a:pt x="0" y="925"/>
                </a:lnTo>
                <a:cubicBezTo>
                  <a:pt x="16" y="925"/>
                  <a:pt x="32" y="930"/>
                  <a:pt x="46" y="938"/>
                </a:cubicBezTo>
                <a:cubicBezTo>
                  <a:pt x="60" y="946"/>
                  <a:pt x="71" y="957"/>
                  <a:pt x="79" y="971"/>
                </a:cubicBezTo>
                <a:cubicBezTo>
                  <a:pt x="87" y="985"/>
                  <a:pt x="92" y="1001"/>
                  <a:pt x="92" y="1017"/>
                </a:cubicBezTo>
                <a:lnTo>
                  <a:pt x="92" y="1017"/>
                </a:lnTo>
                <a:lnTo>
                  <a:pt x="817" y="1017"/>
                </a:lnTo>
                <a:lnTo>
                  <a:pt x="817" y="1017"/>
                </a:lnTo>
                <a:cubicBezTo>
                  <a:pt x="817" y="1001"/>
                  <a:pt x="822" y="985"/>
                  <a:pt x="830" y="971"/>
                </a:cubicBezTo>
                <a:cubicBezTo>
                  <a:pt x="838" y="957"/>
                  <a:pt x="849" y="946"/>
                  <a:pt x="863" y="938"/>
                </a:cubicBezTo>
                <a:cubicBezTo>
                  <a:pt x="877" y="930"/>
                  <a:pt x="893" y="925"/>
                  <a:pt x="909" y="925"/>
                </a:cubicBezTo>
                <a:lnTo>
                  <a:pt x="909" y="91"/>
                </a:lnTo>
                <a:lnTo>
                  <a:pt x="909" y="92"/>
                </a:lnTo>
                <a:cubicBezTo>
                  <a:pt x="893" y="92"/>
                  <a:pt x="877" y="87"/>
                  <a:pt x="863" y="79"/>
                </a:cubicBezTo>
                <a:cubicBezTo>
                  <a:pt x="849" y="71"/>
                  <a:pt x="838" y="60"/>
                  <a:pt x="830" y="46"/>
                </a:cubicBezTo>
                <a:cubicBezTo>
                  <a:pt x="822" y="32"/>
                  <a:pt x="817" y="16"/>
                  <a:pt x="817" y="0"/>
                </a:cubicBezTo>
                <a:lnTo>
                  <a:pt x="91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4"/>
          <p:cNvSpPr/>
          <p:nvPr/>
        </p:nvSpPr>
        <p:spPr>
          <a:xfrm>
            <a:off x="5597280" y="2789640"/>
            <a:ext cx="401400" cy="364320"/>
          </a:xfrm>
          <a:custGeom>
            <a:avLst/>
            <a:gdLst/>
            <a:ahLst/>
            <a:rect l="l" t="t" r="r" b="b"/>
            <a:pathLst>
              <a:path w="1343" h="1018">
                <a:moveTo>
                  <a:pt x="102" y="0"/>
                </a:moveTo>
                <a:lnTo>
                  <a:pt x="103" y="0"/>
                </a:lnTo>
                <a:cubicBezTo>
                  <a:pt x="103" y="18"/>
                  <a:pt x="98" y="36"/>
                  <a:pt x="89" y="51"/>
                </a:cubicBezTo>
                <a:cubicBezTo>
                  <a:pt x="80" y="67"/>
                  <a:pt x="67" y="80"/>
                  <a:pt x="51" y="89"/>
                </a:cubicBezTo>
                <a:cubicBezTo>
                  <a:pt x="36" y="98"/>
                  <a:pt x="18" y="103"/>
                  <a:pt x="0" y="103"/>
                </a:cubicBezTo>
                <a:lnTo>
                  <a:pt x="0" y="914"/>
                </a:lnTo>
                <a:lnTo>
                  <a:pt x="0" y="914"/>
                </a:lnTo>
                <a:cubicBezTo>
                  <a:pt x="18" y="914"/>
                  <a:pt x="36" y="919"/>
                  <a:pt x="51" y="928"/>
                </a:cubicBezTo>
                <a:cubicBezTo>
                  <a:pt x="67" y="937"/>
                  <a:pt x="80" y="950"/>
                  <a:pt x="89" y="966"/>
                </a:cubicBezTo>
                <a:cubicBezTo>
                  <a:pt x="98" y="981"/>
                  <a:pt x="103" y="999"/>
                  <a:pt x="103" y="1017"/>
                </a:cubicBezTo>
                <a:lnTo>
                  <a:pt x="103" y="1017"/>
                </a:lnTo>
                <a:lnTo>
                  <a:pt x="1239" y="1017"/>
                </a:lnTo>
                <a:lnTo>
                  <a:pt x="1239" y="1017"/>
                </a:lnTo>
                <a:cubicBezTo>
                  <a:pt x="1239" y="999"/>
                  <a:pt x="1244" y="981"/>
                  <a:pt x="1253" y="966"/>
                </a:cubicBezTo>
                <a:cubicBezTo>
                  <a:pt x="1262" y="950"/>
                  <a:pt x="1275" y="937"/>
                  <a:pt x="1291" y="928"/>
                </a:cubicBezTo>
                <a:cubicBezTo>
                  <a:pt x="1306" y="919"/>
                  <a:pt x="1324" y="914"/>
                  <a:pt x="1342" y="914"/>
                </a:cubicBezTo>
                <a:lnTo>
                  <a:pt x="1342" y="102"/>
                </a:lnTo>
                <a:lnTo>
                  <a:pt x="1342" y="103"/>
                </a:lnTo>
                <a:cubicBezTo>
                  <a:pt x="1324" y="103"/>
                  <a:pt x="1306" y="98"/>
                  <a:pt x="1291" y="89"/>
                </a:cubicBezTo>
                <a:cubicBezTo>
                  <a:pt x="1275" y="80"/>
                  <a:pt x="1262" y="67"/>
                  <a:pt x="1253" y="51"/>
                </a:cubicBezTo>
                <a:cubicBezTo>
                  <a:pt x="1244" y="36"/>
                  <a:pt x="1239" y="18"/>
                  <a:pt x="1239" y="0"/>
                </a:cubicBezTo>
                <a:lnTo>
                  <a:pt x="102" y="0"/>
                </a:lnTo>
              </a:path>
            </a:pathLst>
          </a:custGeom>
          <a:noFill/>
          <a:ln w="3672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5"/>
          <p:cNvSpPr/>
          <p:nvPr/>
        </p:nvSpPr>
        <p:spPr>
          <a:xfrm>
            <a:off x="527400" y="5048640"/>
            <a:ext cx="4914000" cy="60084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Genes that are found differentially expressed in: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2nd degree neighborhood of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IRF3 and IRF7 in DINA – too many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2011680" y="2181240"/>
            <a:ext cx="5477040" cy="1906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IRF3: 388 genes, including IL11RA, IL2RB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IRF7: 117 genes, including: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 IFI27, IFI35, IFI44, IFI44L, IFI6, IFIT1, IFIT3, IFITM1, IFITM3,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 IL15RA, IL20RB, IRF9,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 ISG15, ISG20, MX1, MX2, OAS1, OAS2, OAS3, OASL, STAT2 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DINA – tree-and-leaf graphical overview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rcRect l="14070" t="12896" r="8535" b="17760"/>
          <a:stretch/>
        </p:blipFill>
        <p:spPr>
          <a:xfrm>
            <a:off x="382320" y="1299600"/>
            <a:ext cx="4141800" cy="4016520"/>
          </a:xfrm>
          <a:prstGeom prst="rect">
            <a:avLst/>
          </a:prstGeom>
          <a:ln w="0">
            <a:noFill/>
          </a:ln>
        </p:spPr>
      </p:pic>
      <p:sp>
        <p:nvSpPr>
          <p:cNvPr id="511" name="CustomShape 2"/>
          <p:cNvSpPr/>
          <p:nvPr/>
        </p:nvSpPr>
        <p:spPr>
          <a:xfrm>
            <a:off x="5345280" y="1256040"/>
            <a:ext cx="3010680" cy="7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ID gene modules with strong statistic support</a:t>
            </a:r>
            <a:endParaRPr b="0" lang="en-US" sz="1000" spc="-1" strike="noStrike">
              <a:latin typeface="Arial"/>
            </a:endParaRPr>
          </a:p>
          <a:p>
            <a:pPr lvl="1" marL="432000" indent="-2084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Use gene expression signatures &gt;</a:t>
            </a:r>
            <a:endParaRPr b="0" lang="en-US" sz="1000" spc="-1" strike="noStrike">
              <a:latin typeface="Arial"/>
            </a:endParaRPr>
          </a:p>
          <a:p>
            <a:pPr lvl="1" marL="432000" indent="-2084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Assign biological function to each module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5181120" y="2175840"/>
            <a:ext cx="4839480" cy="30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23.1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GO:2000391 positive regulation of neutrophil extravasation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GO:0072683 T cell extravasation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GO:0034109 homotypic cell-cell adhesion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26.2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GO:0003408 optic cup formation involved in camera-type eye development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GO:0090403 oxidative stress-induced premature senescence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GO:0090399 replicative senescence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GO:0060317 cardiac epithelial to mesenchymal transition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GO:0043616 keratinocyte proliferation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GO:0014068 positive regulation of phosphatidylinositol 3-kinase signaling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GO:0046849 bone remodelling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GO:0046330 positive regulation of JNK cascade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31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GO:2001199 negative regulation of dendritic cell differentiation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23.3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GO:2000391 positive regulation of neutrophil extravasation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GO:0072683 T cell extravasation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GO:0034109 homotypic cell-cell adhesion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differences in gene signatures between  SARs-CoV-2 and zika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1537920" y="1112400"/>
            <a:ext cx="7124760" cy="43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differences in gene signatures between  SARs-CoV-2 and zika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1501920" y="1112400"/>
            <a:ext cx="7124760" cy="4386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17" name="Table 2"/>
          <p:cNvGraphicFramePr/>
          <p:nvPr/>
        </p:nvGraphicFramePr>
        <p:xfrm>
          <a:off x="8675640" y="1681200"/>
          <a:ext cx="1428480" cy="3011760"/>
        </p:xfrm>
        <a:graphic>
          <a:graphicData uri="http://schemas.openxmlformats.org/drawingml/2006/table">
            <a:tbl>
              <a:tblPr/>
              <a:tblGrid>
                <a:gridCol w="1428840"/>
              </a:tblGrid>
              <a:tr h="3754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Upregulated modules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zika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0846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3.1 and 3.2</a:t>
                      </a:r>
                      <a:r>
                        <a:rPr b="0" lang="en-US" sz="1000" spc="-1" strike="noStrike">
                          <a:latin typeface="Arial"/>
                        </a:rPr>
                        <a:t>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cellular biosynthetic processes: macromolecule modification, lipoproteic metabolism  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01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8.3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modulation by symbiont of entry into host, carbohydrate metabolic process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7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 </a:t>
                      </a:r>
                      <a:r>
                        <a:rPr b="1" lang="en-US" sz="1000" spc="-1" strike="noStrike">
                          <a:latin typeface="Arial"/>
                        </a:rPr>
                        <a:t>4.1                  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neuron differentiation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8" name="Table 3"/>
          <p:cNvGraphicFramePr/>
          <p:nvPr/>
        </p:nvGraphicFramePr>
        <p:xfrm>
          <a:off x="20520" y="1704600"/>
          <a:ext cx="1428480" cy="3011760"/>
        </p:xfrm>
        <a:graphic>
          <a:graphicData uri="http://schemas.openxmlformats.org/drawingml/2006/table">
            <a:tbl>
              <a:tblPr/>
              <a:tblGrid>
                <a:gridCol w="1428840"/>
              </a:tblGrid>
              <a:tr h="3754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Upregulated modules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SARs-CoV-2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0846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3.1 and 3.2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cellular biosynthetic processes: macromolecule modification, lipoproteic metabolism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01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8.3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modulation by symbiont of entry into host, carbohydrate metabolic process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7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13.1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RNA metabolic processing    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differences in gene signatures between  SARs-CoV-2 and zika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1501920" y="1112400"/>
            <a:ext cx="7124760" cy="4386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21" name="Table 2"/>
          <p:cNvGraphicFramePr/>
          <p:nvPr/>
        </p:nvGraphicFramePr>
        <p:xfrm>
          <a:off x="8382240" y="1034640"/>
          <a:ext cx="1639440" cy="4079160"/>
        </p:xfrm>
        <a:graphic>
          <a:graphicData uri="http://schemas.openxmlformats.org/drawingml/2006/table">
            <a:tbl>
              <a:tblPr/>
              <a:tblGrid>
                <a:gridCol w="1639800"/>
              </a:tblGrid>
              <a:tr h="4381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Downregulated modules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973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zika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59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32                 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lysosomal transport, protein transport, export from the cell    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370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2.3                           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connective tissue, epithelium development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reduction in angiogenesis, endothelial cell differentiation and reduction in proliferation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response to growth factors  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55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24</a:t>
                      </a:r>
                      <a:r>
                        <a:rPr b="0" lang="en-US" sz="1000" spc="-1" strike="noStrike">
                          <a:latin typeface="Arial"/>
                        </a:rPr>
                        <a:t>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macromolecule biosynthetic processes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59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 </a:t>
                      </a:r>
                      <a:r>
                        <a:rPr b="1" lang="en-US" sz="1000" spc="-1" strike="noStrike">
                          <a:latin typeface="Arial"/>
                        </a:rPr>
                        <a:t>31              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regulation of leukocyte and dendritic cell differentiation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" name="Table 3"/>
          <p:cNvGraphicFramePr/>
          <p:nvPr/>
        </p:nvGraphicFramePr>
        <p:xfrm>
          <a:off x="-6840" y="108360"/>
          <a:ext cx="1678320" cy="5373000"/>
        </p:xfrm>
        <a:graphic>
          <a:graphicData uri="http://schemas.openxmlformats.org/drawingml/2006/table">
            <a:tbl>
              <a:tblPr/>
              <a:tblGrid>
                <a:gridCol w="1678680"/>
              </a:tblGrid>
              <a:tr h="23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Downregulated modules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SARs-CoV-2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7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31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regulation of leukocyte and DC differentiation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61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34.3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bone, skin and skeletal muscle development, cell differentiation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cellular hormone metabolic, lipid catabolic process, negative regulation of cells, response to nutrient/ extracellular stimulus (vit A)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T cell differentiation and activation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fluid homeostasis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cellular responses to chemicals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226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26.1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eye, heart, epithelium development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cellular response to stress, cell aging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tissue remodeling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positive regulation of cell , cell signaling    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01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000" spc="-1" strike="noStrike">
                          <a:latin typeface="Arial"/>
                        </a:rPr>
                        <a:t>8.2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movement in host environment              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>
                          <a:latin typeface="Arial"/>
                        </a:rPr>
                        <a:t>- carbohydrate metabolic process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436040" y="35640"/>
            <a:ext cx="72478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Types of vaccination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57640" y="2127600"/>
            <a:ext cx="4373640" cy="12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- traditionally: deliver live, weakened, inactivated pathogens or immunogenic parts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- new: delivery with a virus-derived replicon RNA system: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- open reading frame of a viral RNA polymerase complex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50505"/>
                </a:solidFill>
                <a:latin typeface="Arial"/>
                <a:ea typeface="DejaVu Sans"/>
              </a:rPr>
              <a:t>-  an antigen-encoding gene from the pathogen.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6652080" y="5335560"/>
            <a:ext cx="3392640" cy="2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Florindo, 2020, Nat Nanotechnol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20640" y="1524240"/>
            <a:ext cx="4748040" cy="296280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4"/>
          <p:cNvSpPr/>
          <p:nvPr/>
        </p:nvSpPr>
        <p:spPr>
          <a:xfrm rot="3739800">
            <a:off x="5778720" y="3489840"/>
            <a:ext cx="819720" cy="819720"/>
          </a:xfrm>
          <a:custGeom>
            <a:avLst/>
            <a:gdLst/>
            <a:ahLst/>
            <a:rect l="l" t="t" r="r" b="b"/>
            <a:pathLst>
              <a:path w="2574" h="1710">
                <a:moveTo>
                  <a:pt x="1725" y="567"/>
                </a:moveTo>
                <a:lnTo>
                  <a:pt x="1724" y="596"/>
                </a:lnTo>
                <a:lnTo>
                  <a:pt x="1722" y="625"/>
                </a:lnTo>
                <a:lnTo>
                  <a:pt x="1718" y="654"/>
                </a:lnTo>
                <a:lnTo>
                  <a:pt x="1713" y="683"/>
                </a:lnTo>
                <a:lnTo>
                  <a:pt x="1706" y="712"/>
                </a:lnTo>
                <a:lnTo>
                  <a:pt x="1698" y="740"/>
                </a:lnTo>
                <a:lnTo>
                  <a:pt x="1689" y="768"/>
                </a:lnTo>
                <a:lnTo>
                  <a:pt x="1679" y="796"/>
                </a:lnTo>
                <a:lnTo>
                  <a:pt x="1666" y="823"/>
                </a:lnTo>
                <a:lnTo>
                  <a:pt x="1652" y="848"/>
                </a:lnTo>
                <a:lnTo>
                  <a:pt x="1638" y="874"/>
                </a:lnTo>
                <a:lnTo>
                  <a:pt x="1622" y="899"/>
                </a:lnTo>
                <a:lnTo>
                  <a:pt x="1603" y="923"/>
                </a:lnTo>
                <a:lnTo>
                  <a:pt x="1585" y="945"/>
                </a:lnTo>
                <a:lnTo>
                  <a:pt x="1565" y="967"/>
                </a:lnTo>
                <a:lnTo>
                  <a:pt x="1544" y="989"/>
                </a:lnTo>
                <a:lnTo>
                  <a:pt x="1522" y="1008"/>
                </a:lnTo>
                <a:lnTo>
                  <a:pt x="1499" y="1026"/>
                </a:lnTo>
                <a:lnTo>
                  <a:pt x="1475" y="1044"/>
                </a:lnTo>
                <a:lnTo>
                  <a:pt x="1451" y="1060"/>
                </a:lnTo>
                <a:lnTo>
                  <a:pt x="1425" y="1075"/>
                </a:lnTo>
                <a:lnTo>
                  <a:pt x="1399" y="1089"/>
                </a:lnTo>
                <a:lnTo>
                  <a:pt x="1373" y="1101"/>
                </a:lnTo>
                <a:lnTo>
                  <a:pt x="1344" y="1112"/>
                </a:lnTo>
                <a:lnTo>
                  <a:pt x="1317" y="1122"/>
                </a:lnTo>
                <a:lnTo>
                  <a:pt x="1289" y="1130"/>
                </a:lnTo>
                <a:lnTo>
                  <a:pt x="1260" y="1136"/>
                </a:lnTo>
                <a:lnTo>
                  <a:pt x="1231" y="1141"/>
                </a:lnTo>
                <a:lnTo>
                  <a:pt x="1202" y="1145"/>
                </a:lnTo>
                <a:lnTo>
                  <a:pt x="1172" y="1147"/>
                </a:lnTo>
                <a:lnTo>
                  <a:pt x="1143" y="1148"/>
                </a:lnTo>
                <a:lnTo>
                  <a:pt x="1114" y="1147"/>
                </a:lnTo>
                <a:lnTo>
                  <a:pt x="1084" y="1145"/>
                </a:lnTo>
                <a:lnTo>
                  <a:pt x="1055" y="1141"/>
                </a:lnTo>
                <a:lnTo>
                  <a:pt x="1026" y="1136"/>
                </a:lnTo>
                <a:lnTo>
                  <a:pt x="997" y="1129"/>
                </a:lnTo>
                <a:lnTo>
                  <a:pt x="969" y="1121"/>
                </a:lnTo>
                <a:lnTo>
                  <a:pt x="941" y="1112"/>
                </a:lnTo>
                <a:lnTo>
                  <a:pt x="913" y="1102"/>
                </a:lnTo>
                <a:lnTo>
                  <a:pt x="887" y="1089"/>
                </a:lnTo>
                <a:lnTo>
                  <a:pt x="861" y="1075"/>
                </a:lnTo>
                <a:lnTo>
                  <a:pt x="835" y="1061"/>
                </a:lnTo>
                <a:lnTo>
                  <a:pt x="811" y="1044"/>
                </a:lnTo>
                <a:lnTo>
                  <a:pt x="787" y="1026"/>
                </a:lnTo>
                <a:lnTo>
                  <a:pt x="765" y="1008"/>
                </a:lnTo>
                <a:lnTo>
                  <a:pt x="742" y="988"/>
                </a:lnTo>
                <a:lnTo>
                  <a:pt x="721" y="967"/>
                </a:lnTo>
                <a:lnTo>
                  <a:pt x="701" y="945"/>
                </a:lnTo>
                <a:lnTo>
                  <a:pt x="683" y="922"/>
                </a:lnTo>
                <a:lnTo>
                  <a:pt x="665" y="898"/>
                </a:lnTo>
                <a:lnTo>
                  <a:pt x="650" y="874"/>
                </a:lnTo>
                <a:lnTo>
                  <a:pt x="634" y="848"/>
                </a:lnTo>
                <a:lnTo>
                  <a:pt x="620" y="822"/>
                </a:lnTo>
                <a:lnTo>
                  <a:pt x="608" y="796"/>
                </a:lnTo>
                <a:lnTo>
                  <a:pt x="597" y="767"/>
                </a:lnTo>
                <a:lnTo>
                  <a:pt x="588" y="740"/>
                </a:lnTo>
                <a:lnTo>
                  <a:pt x="580" y="712"/>
                </a:lnTo>
                <a:lnTo>
                  <a:pt x="574" y="683"/>
                </a:lnTo>
                <a:lnTo>
                  <a:pt x="569" y="654"/>
                </a:lnTo>
                <a:lnTo>
                  <a:pt x="565" y="625"/>
                </a:lnTo>
                <a:lnTo>
                  <a:pt x="563" y="594"/>
                </a:lnTo>
                <a:lnTo>
                  <a:pt x="562" y="566"/>
                </a:lnTo>
                <a:lnTo>
                  <a:pt x="0" y="566"/>
                </a:lnTo>
                <a:lnTo>
                  <a:pt x="1" y="624"/>
                </a:lnTo>
                <a:lnTo>
                  <a:pt x="6" y="682"/>
                </a:lnTo>
                <a:lnTo>
                  <a:pt x="14" y="739"/>
                </a:lnTo>
                <a:lnTo>
                  <a:pt x="23" y="796"/>
                </a:lnTo>
                <a:lnTo>
                  <a:pt x="36" y="851"/>
                </a:lnTo>
                <a:lnTo>
                  <a:pt x="52" y="908"/>
                </a:lnTo>
                <a:lnTo>
                  <a:pt x="71" y="962"/>
                </a:lnTo>
                <a:lnTo>
                  <a:pt x="93" y="1017"/>
                </a:lnTo>
                <a:lnTo>
                  <a:pt x="117" y="1069"/>
                </a:lnTo>
                <a:lnTo>
                  <a:pt x="144" y="1120"/>
                </a:lnTo>
                <a:lnTo>
                  <a:pt x="173" y="1170"/>
                </a:lnTo>
                <a:lnTo>
                  <a:pt x="205" y="1219"/>
                </a:lnTo>
                <a:lnTo>
                  <a:pt x="238" y="1266"/>
                </a:lnTo>
                <a:lnTo>
                  <a:pt x="276" y="1310"/>
                </a:lnTo>
                <a:lnTo>
                  <a:pt x="314" y="1353"/>
                </a:lnTo>
                <a:lnTo>
                  <a:pt x="356" y="1394"/>
                </a:lnTo>
                <a:lnTo>
                  <a:pt x="398" y="1433"/>
                </a:lnTo>
                <a:lnTo>
                  <a:pt x="443" y="1470"/>
                </a:lnTo>
                <a:lnTo>
                  <a:pt x="489" y="1504"/>
                </a:lnTo>
                <a:lnTo>
                  <a:pt x="538" y="1536"/>
                </a:lnTo>
                <a:lnTo>
                  <a:pt x="588" y="1564"/>
                </a:lnTo>
                <a:lnTo>
                  <a:pt x="640" y="1592"/>
                </a:lnTo>
                <a:lnTo>
                  <a:pt x="692" y="1616"/>
                </a:lnTo>
                <a:lnTo>
                  <a:pt x="745" y="1638"/>
                </a:lnTo>
                <a:lnTo>
                  <a:pt x="801" y="1657"/>
                </a:lnTo>
                <a:lnTo>
                  <a:pt x="857" y="1673"/>
                </a:lnTo>
                <a:lnTo>
                  <a:pt x="912" y="1686"/>
                </a:lnTo>
                <a:lnTo>
                  <a:pt x="970" y="1696"/>
                </a:lnTo>
                <a:lnTo>
                  <a:pt x="1026" y="1703"/>
                </a:lnTo>
                <a:lnTo>
                  <a:pt x="1085" y="1708"/>
                </a:lnTo>
                <a:lnTo>
                  <a:pt x="1143" y="1709"/>
                </a:lnTo>
                <a:lnTo>
                  <a:pt x="1201" y="1708"/>
                </a:lnTo>
                <a:lnTo>
                  <a:pt x="1259" y="1703"/>
                </a:lnTo>
                <a:lnTo>
                  <a:pt x="1316" y="1696"/>
                </a:lnTo>
                <a:lnTo>
                  <a:pt x="1373" y="1686"/>
                </a:lnTo>
                <a:lnTo>
                  <a:pt x="1428" y="1674"/>
                </a:lnTo>
                <a:lnTo>
                  <a:pt x="1485" y="1657"/>
                </a:lnTo>
                <a:lnTo>
                  <a:pt x="1539" y="1638"/>
                </a:lnTo>
                <a:lnTo>
                  <a:pt x="1594" y="1616"/>
                </a:lnTo>
                <a:lnTo>
                  <a:pt x="1646" y="1592"/>
                </a:lnTo>
                <a:lnTo>
                  <a:pt x="1697" y="1565"/>
                </a:lnTo>
                <a:lnTo>
                  <a:pt x="1748" y="1536"/>
                </a:lnTo>
                <a:lnTo>
                  <a:pt x="1796" y="1504"/>
                </a:lnTo>
                <a:lnTo>
                  <a:pt x="1843" y="1471"/>
                </a:lnTo>
                <a:lnTo>
                  <a:pt x="1887" y="1433"/>
                </a:lnTo>
                <a:lnTo>
                  <a:pt x="1930" y="1395"/>
                </a:lnTo>
                <a:lnTo>
                  <a:pt x="1971" y="1353"/>
                </a:lnTo>
                <a:lnTo>
                  <a:pt x="2010" y="1312"/>
                </a:lnTo>
                <a:lnTo>
                  <a:pt x="2047" y="1267"/>
                </a:lnTo>
                <a:lnTo>
                  <a:pt x="2081" y="1220"/>
                </a:lnTo>
                <a:lnTo>
                  <a:pt x="2113" y="1171"/>
                </a:lnTo>
                <a:lnTo>
                  <a:pt x="2141" y="1122"/>
                </a:lnTo>
                <a:lnTo>
                  <a:pt x="2169" y="1070"/>
                </a:lnTo>
                <a:lnTo>
                  <a:pt x="2193" y="1018"/>
                </a:lnTo>
                <a:lnTo>
                  <a:pt x="2215" y="964"/>
                </a:lnTo>
                <a:lnTo>
                  <a:pt x="2234" y="909"/>
                </a:lnTo>
                <a:lnTo>
                  <a:pt x="2250" y="852"/>
                </a:lnTo>
                <a:lnTo>
                  <a:pt x="2263" y="797"/>
                </a:lnTo>
                <a:lnTo>
                  <a:pt x="2273" y="739"/>
                </a:lnTo>
                <a:lnTo>
                  <a:pt x="2280" y="683"/>
                </a:lnTo>
                <a:lnTo>
                  <a:pt x="2285" y="625"/>
                </a:lnTo>
                <a:lnTo>
                  <a:pt x="2286" y="566"/>
                </a:lnTo>
                <a:lnTo>
                  <a:pt x="2573" y="567"/>
                </a:lnTo>
                <a:lnTo>
                  <a:pt x="2006" y="0"/>
                </a:lnTo>
                <a:lnTo>
                  <a:pt x="1439" y="567"/>
                </a:lnTo>
                <a:lnTo>
                  <a:pt x="1725" y="567"/>
                </a:lnTo>
              </a:path>
            </a:pathLst>
          </a:custGeom>
          <a:solidFill>
            <a:srgbClr val="ffffff"/>
          </a:solidFill>
          <a:ln w="18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Gene signature for SARs-CoV-2 priming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470880" y="2263680"/>
            <a:ext cx="2279160" cy="17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DE genes after vaccination for each time point &gt; no DE genes for zika &gt; can’t be done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unique genes expressed only in WPV5_cov and not in WPV5_zika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network formed from all the DE genes at WPV5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6126480" y="1371600"/>
            <a:ext cx="3949200" cy="33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BNIPL – cell proliferation/ cell death (BCL2)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ADCY4 – formation of cAMP in response to GPCR signaling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MBD6 – prot deubiquitination (mut. in autism)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SSH3 – actin dynamics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FES –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normal hematopoiesis, GF and cytokine receptor signaling (mut. in APL); acts on BCL2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- mast cell degranulation (granulocyte: defense against pathogens esp. in intestine and airways; allergies)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SLC12A9 – cation chloride symporter activity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PRAM1 – adapter protein in TCR mediated signaling; induced by RA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PLCB2 – intracellular signaling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C2CD2L – insulin binding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PPFIA4 -disassembly of focal adhesions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FHOD1 – actin binding; assembly of stress fibers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PHKG2 – energy metabolism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rcRect l="12264" t="6921" r="4625" b="9968"/>
          <a:stretch/>
        </p:blipFill>
        <p:spPr>
          <a:xfrm>
            <a:off x="2651760" y="1371960"/>
            <a:ext cx="3286440" cy="328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Gene signature for SARs-CoV-2 priming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1826640" y="1140840"/>
            <a:ext cx="4290120" cy="4280400"/>
          </a:xfrm>
          <a:prstGeom prst="rect">
            <a:avLst/>
          </a:prstGeom>
          <a:ln w="0">
            <a:noFill/>
          </a:ln>
        </p:spPr>
      </p:pic>
      <p:sp>
        <p:nvSpPr>
          <p:cNvPr id="530" name="CustomShape 2"/>
          <p:cNvSpPr/>
          <p:nvPr/>
        </p:nvSpPr>
        <p:spPr>
          <a:xfrm>
            <a:off x="6217920" y="1645920"/>
            <a:ext cx="3559320" cy="264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CEP350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- 15 connections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microtubule anchoring protein essential for the integrity of the microtubule network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TAOK1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- 9 vertices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mutation in lung adenocarcinoma; activates MAP2K3/6; disregulated in inflammatory and immune disorders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ZNF692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- 8 vertices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zinc finger protein; in lung adenocarcinoma where it promotes cell proliferation and motility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91440" y="2263680"/>
            <a:ext cx="2279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unique genes expressed only in WPV5_cov and not in WPV5_zika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network formed from all the DE genes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 rot="3078600">
            <a:off x="3916080" y="2538000"/>
            <a:ext cx="361080" cy="178200"/>
          </a:xfrm>
          <a:custGeom>
            <a:avLst/>
            <a:gdLst/>
            <a:ahLst/>
            <a:rect l="l" t="t" r="r" b="b"/>
            <a:pathLst>
              <a:path w="1017" h="511">
                <a:moveTo>
                  <a:pt x="0" y="128"/>
                </a:moveTo>
                <a:lnTo>
                  <a:pt x="762" y="128"/>
                </a:lnTo>
                <a:lnTo>
                  <a:pt x="761" y="0"/>
                </a:lnTo>
                <a:lnTo>
                  <a:pt x="1016" y="254"/>
                </a:lnTo>
                <a:lnTo>
                  <a:pt x="763" y="510"/>
                </a:lnTo>
                <a:lnTo>
                  <a:pt x="762" y="382"/>
                </a:lnTo>
                <a:lnTo>
                  <a:pt x="0" y="383"/>
                </a:lnTo>
                <a:lnTo>
                  <a:pt x="0" y="128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5"/>
          <p:cNvSpPr/>
          <p:nvPr/>
        </p:nvSpPr>
        <p:spPr>
          <a:xfrm rot="19296000">
            <a:off x="4002840" y="3161160"/>
            <a:ext cx="361080" cy="178200"/>
          </a:xfrm>
          <a:custGeom>
            <a:avLst/>
            <a:gdLst/>
            <a:ahLst/>
            <a:rect l="l" t="t" r="r" b="b"/>
            <a:pathLst>
              <a:path w="1018" h="510">
                <a:moveTo>
                  <a:pt x="0" y="127"/>
                </a:moveTo>
                <a:lnTo>
                  <a:pt x="761" y="127"/>
                </a:lnTo>
                <a:lnTo>
                  <a:pt x="762" y="0"/>
                </a:lnTo>
                <a:lnTo>
                  <a:pt x="1017" y="254"/>
                </a:lnTo>
                <a:lnTo>
                  <a:pt x="761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6"/>
          <p:cNvSpPr/>
          <p:nvPr/>
        </p:nvSpPr>
        <p:spPr>
          <a:xfrm rot="1024800">
            <a:off x="2392200" y="3055680"/>
            <a:ext cx="361080" cy="178200"/>
          </a:xfrm>
          <a:custGeom>
            <a:avLst/>
            <a:gdLst/>
            <a:ahLst/>
            <a:rect l="l" t="t" r="r" b="b"/>
            <a:pathLst>
              <a:path w="1018" h="509">
                <a:moveTo>
                  <a:pt x="0" y="126"/>
                </a:moveTo>
                <a:lnTo>
                  <a:pt x="762" y="126"/>
                </a:lnTo>
                <a:lnTo>
                  <a:pt x="762" y="0"/>
                </a:lnTo>
                <a:lnTo>
                  <a:pt x="1017" y="253"/>
                </a:lnTo>
                <a:lnTo>
                  <a:pt x="762" y="508"/>
                </a:lnTo>
                <a:lnTo>
                  <a:pt x="762" y="380"/>
                </a:lnTo>
                <a:lnTo>
                  <a:pt x="0" y="380"/>
                </a:lnTo>
                <a:lnTo>
                  <a:pt x="0" y="126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2096280" y="1701360"/>
            <a:ext cx="5082480" cy="2462040"/>
          </a:xfrm>
          <a:prstGeom prst="rect">
            <a:avLst/>
          </a:prstGeom>
          <a:ln w="0"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Gene signature for SARs-CoV-2 protection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91440" y="2012040"/>
            <a:ext cx="2279160" cy="17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DE genes after challenge for each time point &gt; too dense networks to give a result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unique genes expressed only in DPC7_cov and not in DPC7_zika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network formed from all the DE genes at DPC7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7076880" y="1081080"/>
            <a:ext cx="3010680" cy="41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IFI44L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defense response of the body to viruses and is a type I INF-related gene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IFIT2 and IFIT3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paralogs,; involved in INF-gamma signaling, active in innate immune responses. IFIT2 has a positive regulatory effect in programmed cell death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PARP9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in INF-mediated antiviral response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PARP12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in inflammatory responses via association with NF-kB signaling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DHX58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active in the innate immune system, helping to mount an attack against the viruses through interacting directly with RIG-I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DDX60L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INF stimulated gene that can bind to viral particles in the cytosol, alerting the cell to the presence of an intruder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FFAR2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- involved in mucosal immunity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108960" y="1737360"/>
            <a:ext cx="52052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DINA gives a cleaner overview of the tendencies of gene gene-gene interactions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SARs-CoV-2 priming signature seems unspecific &gt; vaccine?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SARs-CoV-2 protection signature is specific and made of a relatively large network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2796840" y="1343520"/>
            <a:ext cx="4440600" cy="3259080"/>
          </a:xfrm>
          <a:prstGeom prst="rect">
            <a:avLst/>
          </a:prstGeom>
          <a:ln w="0">
            <a:noFill/>
          </a:ln>
        </p:spPr>
      </p:pic>
      <p:sp>
        <p:nvSpPr>
          <p:cNvPr id="544" name="CustomShape 1"/>
          <p:cNvSpPr/>
          <p:nvPr/>
        </p:nvSpPr>
        <p:spPr>
          <a:xfrm rot="21064200">
            <a:off x="3192840" y="2923560"/>
            <a:ext cx="1090440" cy="210960"/>
          </a:xfrm>
          <a:prstGeom prst="rect">
            <a:avLst/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436040" y="215640"/>
            <a:ext cx="73234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methodology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rcRect l="0" t="3083" r="0" b="15772"/>
          <a:stretch/>
        </p:blipFill>
        <p:spPr>
          <a:xfrm>
            <a:off x="3729600" y="1495800"/>
            <a:ext cx="501840" cy="305460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3560400" y="4595040"/>
            <a:ext cx="998280" cy="2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DE gene list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670320" y="2255760"/>
            <a:ext cx="1602360" cy="111852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0" y="5358960"/>
            <a:ext cx="24613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Griffith, 2015, PloS Comput Biol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2463120" y="2804400"/>
            <a:ext cx="1089720" cy="175320"/>
          </a:xfrm>
          <a:custGeom>
            <a:avLst/>
            <a:gdLst/>
            <a:ahLst/>
            <a:rect l="l" t="t" r="r" b="b"/>
            <a:pathLst>
              <a:path w="3050" h="510">
                <a:moveTo>
                  <a:pt x="0" y="127"/>
                </a:moveTo>
                <a:lnTo>
                  <a:pt x="2286" y="127"/>
                </a:lnTo>
                <a:lnTo>
                  <a:pt x="2286" y="0"/>
                </a:lnTo>
                <a:lnTo>
                  <a:pt x="3049" y="254"/>
                </a:lnTo>
                <a:lnTo>
                  <a:pt x="2286" y="509"/>
                </a:lnTo>
                <a:lnTo>
                  <a:pt x="2286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5"/>
          <p:cNvSpPr/>
          <p:nvPr/>
        </p:nvSpPr>
        <p:spPr>
          <a:xfrm>
            <a:off x="2427120" y="2602080"/>
            <a:ext cx="906840" cy="6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Ranking 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644400" y="4595400"/>
            <a:ext cx="14842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High-throughput experiment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4735440" y="2192760"/>
            <a:ext cx="852480" cy="11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Prior knowledge about cellular processes and pathways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8"/>
          <p:cNvSpPr/>
          <p:nvPr/>
        </p:nvSpPr>
        <p:spPr>
          <a:xfrm>
            <a:off x="5559480" y="2804400"/>
            <a:ext cx="886320" cy="175320"/>
          </a:xfrm>
          <a:custGeom>
            <a:avLst/>
            <a:gdLst/>
            <a:ahLst/>
            <a:rect l="l" t="t" r="r" b="b"/>
            <a:pathLst>
              <a:path w="2485" h="510">
                <a:moveTo>
                  <a:pt x="0" y="127"/>
                </a:moveTo>
                <a:lnTo>
                  <a:pt x="1863" y="127"/>
                </a:lnTo>
                <a:lnTo>
                  <a:pt x="1863" y="0"/>
                </a:lnTo>
                <a:lnTo>
                  <a:pt x="2484" y="254"/>
                </a:lnTo>
                <a:lnTo>
                  <a:pt x="1863" y="509"/>
                </a:lnTo>
                <a:lnTo>
                  <a:pt x="1863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9"/>
          <p:cNvSpPr/>
          <p:nvPr/>
        </p:nvSpPr>
        <p:spPr>
          <a:xfrm>
            <a:off x="5451480" y="2602080"/>
            <a:ext cx="906840" cy="7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6" name="CustomShape 10"/>
          <p:cNvSpPr/>
          <p:nvPr/>
        </p:nvSpPr>
        <p:spPr>
          <a:xfrm>
            <a:off x="4533120" y="2859840"/>
            <a:ext cx="194760" cy="83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1"/>
          <p:cNvSpPr/>
          <p:nvPr/>
        </p:nvSpPr>
        <p:spPr>
          <a:xfrm>
            <a:off x="4735440" y="2192760"/>
            <a:ext cx="815400" cy="12441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6715800" y="1890000"/>
            <a:ext cx="1509120" cy="202392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12"/>
          <p:cNvSpPr/>
          <p:nvPr/>
        </p:nvSpPr>
        <p:spPr>
          <a:xfrm>
            <a:off x="7596000" y="5359320"/>
            <a:ext cx="24613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Gu, 2017, World J Cardiol.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8331480" y="2804400"/>
            <a:ext cx="295200" cy="175320"/>
          </a:xfrm>
          <a:custGeom>
            <a:avLst/>
            <a:gdLst/>
            <a:ahLst/>
            <a:rect l="l" t="t" r="r" b="b"/>
            <a:pathLst>
              <a:path w="842" h="510">
                <a:moveTo>
                  <a:pt x="0" y="127"/>
                </a:moveTo>
                <a:lnTo>
                  <a:pt x="631" y="127"/>
                </a:lnTo>
                <a:lnTo>
                  <a:pt x="631" y="0"/>
                </a:lnTo>
                <a:lnTo>
                  <a:pt x="841" y="254"/>
                </a:lnTo>
                <a:lnTo>
                  <a:pt x="631" y="509"/>
                </a:lnTo>
                <a:lnTo>
                  <a:pt x="631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4"/>
          <p:cNvSpPr/>
          <p:nvPr/>
        </p:nvSpPr>
        <p:spPr>
          <a:xfrm>
            <a:off x="8863920" y="2741400"/>
            <a:ext cx="998280" cy="2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Insight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5358960" y="2031120"/>
            <a:ext cx="266760" cy="2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rcRect l="23915" t="0" r="30692" b="39988"/>
          <a:stretch/>
        </p:blipFill>
        <p:spPr>
          <a:xfrm>
            <a:off x="3657600" y="3583440"/>
            <a:ext cx="1857240" cy="162108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Current methods to make interaction networks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84640" y="1463040"/>
            <a:ext cx="852480" cy="11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Prior knowledge about cellular processes and pathways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84640" y="1463040"/>
            <a:ext cx="815400" cy="12441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1444680" y="1463040"/>
            <a:ext cx="4125600" cy="26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800">
              <a:lnSpc>
                <a:spcPct val="100000"/>
              </a:lnSpc>
              <a:spcBef>
                <a:spcPts val="1168"/>
              </a:spcBef>
              <a:buClr>
                <a:srgbClr val="000000"/>
              </a:buClr>
              <a:buSzPct val="75000"/>
              <a:buFont typeface="Wingdings" charset="2"/>
              <a:buChar char="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Protein-protein interaction network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spcBef>
                <a:spcPts val="1168"/>
              </a:spcBef>
              <a:buClr>
                <a:srgbClr val="000000"/>
              </a:buClr>
              <a:buSzPct val="75000"/>
              <a:buFont typeface="Wingdings" charset="2"/>
              <a:buChar char="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 mapped physical protein-protein interaction (determined experimentally) 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Wingdings" charset="2"/>
              <a:buChar char="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Limited:</a:t>
            </a:r>
            <a:endParaRPr b="0" lang="en-US" sz="1400" spc="-1" strike="noStrike">
              <a:latin typeface="Arial"/>
            </a:endParaRPr>
          </a:p>
          <a:p>
            <a:pPr lvl="1" marL="432000" indent="-2088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literature based </a:t>
            </a:r>
            <a:endParaRPr b="0" lang="en-US" sz="1400" spc="-1" strike="noStrike">
              <a:latin typeface="Arial"/>
            </a:endParaRPr>
          </a:p>
          <a:p>
            <a:pPr lvl="1" marL="432000" indent="-2088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biased by current knowledge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Wingdings" charset="2"/>
              <a:buChar char="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Experimental limited by quality of experiments:</a:t>
            </a:r>
            <a:endParaRPr b="0" lang="en-US" sz="1400" spc="-1" strike="noStrike">
              <a:latin typeface="Arial"/>
            </a:endParaRPr>
          </a:p>
          <a:p>
            <a:pPr lvl="1" marL="432000" indent="-208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Yeast-2-hybrid</a:t>
            </a:r>
            <a:endParaRPr b="0" lang="en-US" sz="1400" spc="-1" strike="noStrike">
              <a:latin typeface="Arial"/>
            </a:endParaRPr>
          </a:p>
          <a:p>
            <a:pPr lvl="1" marL="432000" indent="-208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Mass-spectrometry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5943600" y="1463040"/>
            <a:ext cx="4095000" cy="13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Co-expression networks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id the tissues and the conditions in which important interactions occur; statistical inference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Wingdings" charset="2"/>
              <a:buChar char="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 interactions</a:t>
            </a:r>
            <a:endParaRPr b="0" lang="en-US" sz="1400" spc="-1" strike="noStrike">
              <a:latin typeface="Arial"/>
            </a:endParaRPr>
          </a:p>
          <a:p>
            <a:pPr lvl="1" marL="432000" indent="-20880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Low resolution in dense gene clusters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Wingdings" charset="2"/>
              <a:buChar char="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Limited by available data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rcRect l="32149" t="10725" r="42254" b="42936"/>
          <a:stretch/>
        </p:blipFill>
        <p:spPr>
          <a:xfrm>
            <a:off x="8321040" y="3657960"/>
            <a:ext cx="1567440" cy="145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760040" y="215640"/>
            <a:ext cx="78832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DINA overcomes limitations by big data approaches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84640" y="1463040"/>
            <a:ext cx="852480" cy="22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Scarce or absent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knowledge about cellular processes and pathways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584640" y="1463040"/>
            <a:ext cx="815400" cy="14558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13680" y="5343840"/>
            <a:ext cx="18990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71000" indent="-163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Marcotte et al; Lee et 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2103120" y="2111040"/>
            <a:ext cx="2461320" cy="10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Conserved interactions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(across tissues, conditions, species)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are more likely to be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relevant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2194560" y="2132280"/>
            <a:ext cx="2278440" cy="683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7"/>
          <p:cNvSpPr/>
          <p:nvPr/>
        </p:nvSpPr>
        <p:spPr>
          <a:xfrm>
            <a:off x="2194560" y="2953080"/>
            <a:ext cx="227844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Observations from model organisms don’t always translate to human biology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2209680" y="2952720"/>
            <a:ext cx="2263320" cy="5223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9"/>
          <p:cNvSpPr/>
          <p:nvPr/>
        </p:nvSpPr>
        <p:spPr>
          <a:xfrm>
            <a:off x="6070320" y="2476800"/>
            <a:ext cx="1472040" cy="80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80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Data from: </a:t>
            </a:r>
            <a:endParaRPr b="0" lang="en-US" sz="11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mammals </a:t>
            </a:r>
            <a:endParaRPr b="0" lang="en-US" sz="11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single tissue</a:t>
            </a:r>
            <a:endParaRPr b="0" lang="en-US" sz="11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various diseases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9" name="CustomShape 10"/>
          <p:cNvSpPr/>
          <p:nvPr/>
        </p:nvSpPr>
        <p:spPr>
          <a:xfrm>
            <a:off x="6070320" y="2512800"/>
            <a:ext cx="1380600" cy="6879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11"/>
          <p:cNvSpPr/>
          <p:nvPr/>
        </p:nvSpPr>
        <p:spPr>
          <a:xfrm>
            <a:off x="4610880" y="2130480"/>
            <a:ext cx="360" cy="13716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2"/>
          <p:cNvSpPr/>
          <p:nvPr/>
        </p:nvSpPr>
        <p:spPr>
          <a:xfrm>
            <a:off x="5724000" y="1721520"/>
            <a:ext cx="3192840" cy="282600"/>
          </a:xfrm>
          <a:prstGeom prst="rect">
            <a:avLst/>
          </a:prstGeom>
          <a:solidFill>
            <a:srgbClr val="b4c7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Dynamic Integrated Network Analysis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2" name="Line 13"/>
          <p:cNvSpPr/>
          <p:nvPr/>
        </p:nvSpPr>
        <p:spPr>
          <a:xfrm>
            <a:off x="7259040" y="2926080"/>
            <a:ext cx="914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4"/>
          <p:cNvSpPr/>
          <p:nvPr/>
        </p:nvSpPr>
        <p:spPr>
          <a:xfrm>
            <a:off x="8137440" y="2543760"/>
            <a:ext cx="723960" cy="4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lung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4" name="CustomShape 15"/>
          <p:cNvSpPr/>
          <p:nvPr/>
        </p:nvSpPr>
        <p:spPr>
          <a:xfrm>
            <a:off x="4670640" y="3717360"/>
            <a:ext cx="2447640" cy="10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Fetal lung development</a:t>
            </a:r>
            <a:endParaRPr b="0" lang="en-US" sz="1100" spc="-1" strike="noStrike">
              <a:latin typeface="Arial"/>
            </a:endParaRPr>
          </a:p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Smoking/COPD</a:t>
            </a:r>
            <a:endParaRPr b="0" lang="en-US" sz="1100" spc="-1" strike="noStrike">
              <a:latin typeface="Arial"/>
            </a:endParaRPr>
          </a:p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Particle inhalation/fibrosis</a:t>
            </a:r>
            <a:endParaRPr b="0" lang="en-US" sz="1100" spc="-1" strike="noStrike">
              <a:latin typeface="Arial"/>
            </a:endParaRPr>
          </a:p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Asthma/pulmonary hypertension</a:t>
            </a:r>
            <a:endParaRPr b="0" lang="en-US" sz="1100" spc="-1" strike="noStrike">
              <a:latin typeface="Arial"/>
            </a:endParaRPr>
          </a:p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Allergen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5" name="CustomShape 16"/>
          <p:cNvSpPr/>
          <p:nvPr/>
        </p:nvSpPr>
        <p:spPr>
          <a:xfrm>
            <a:off x="7164720" y="3749040"/>
            <a:ext cx="1821240" cy="7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Infectious diseases</a:t>
            </a:r>
            <a:endParaRPr b="0" lang="en-US" sz="1100" spc="-1" strike="noStrike">
              <a:latin typeface="Arial"/>
            </a:endParaRPr>
          </a:p>
          <a:p>
            <a:pPr lvl="1" marL="6858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SARS-CoV</a:t>
            </a:r>
            <a:endParaRPr b="0" lang="en-US" sz="1100" spc="-1" strike="noStrike">
              <a:latin typeface="Arial"/>
            </a:endParaRPr>
          </a:p>
          <a:p>
            <a:pPr lvl="1" marL="685800" indent="-221040">
              <a:lnSpc>
                <a:spcPct val="9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MERS-CoV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89"/>
              </a:spcBef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56" name="Line 17"/>
          <p:cNvSpPr/>
          <p:nvPr/>
        </p:nvSpPr>
        <p:spPr>
          <a:xfrm flipH="1">
            <a:off x="6236640" y="3180960"/>
            <a:ext cx="4572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18"/>
          <p:cNvSpPr/>
          <p:nvPr/>
        </p:nvSpPr>
        <p:spPr>
          <a:xfrm>
            <a:off x="6984720" y="3200400"/>
            <a:ext cx="365760" cy="4449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19"/>
          <p:cNvSpPr/>
          <p:nvPr/>
        </p:nvSpPr>
        <p:spPr>
          <a:xfrm>
            <a:off x="4970880" y="2890080"/>
            <a:ext cx="73152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760040" y="215640"/>
            <a:ext cx="788472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Creating DINA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48640" y="1463040"/>
            <a:ext cx="4277880" cy="9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9000"/>
          </a:bodyPr>
          <a:p>
            <a:pPr marL="228600" indent="-222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 automated pipeline +</a:t>
            </a:r>
            <a:endParaRPr b="0" lang="en-US" sz="1200" spc="-1" strike="noStrike">
              <a:latin typeface="Arial"/>
            </a:endParaRPr>
          </a:p>
          <a:p>
            <a:pPr marL="228600" indent="-222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Two manual components:</a:t>
            </a:r>
            <a:endParaRPr b="0" lang="en-US" sz="1200" spc="-1" strike="noStrike">
              <a:latin typeface="Arial"/>
            </a:endParaRPr>
          </a:p>
          <a:p>
            <a:pPr lvl="1" marL="685800" indent="-222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Microarray annotation (ID &gt; hu Ensembl Gene ID)</a:t>
            </a:r>
            <a:endParaRPr b="0" lang="en-US" sz="1200" spc="-1" strike="noStrike">
              <a:latin typeface="Arial"/>
            </a:endParaRPr>
          </a:p>
          <a:p>
            <a:pPr lvl="1" marL="685800" indent="-222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Annotated gene expression data 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261" name="Content Placeholder 11_2" descr=""/>
          <p:cNvPicPr/>
          <p:nvPr/>
        </p:nvPicPr>
        <p:blipFill>
          <a:blip r:embed="rId1"/>
          <a:stretch/>
        </p:blipFill>
        <p:spPr>
          <a:xfrm>
            <a:off x="6128640" y="1527840"/>
            <a:ext cx="3100680" cy="258084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57200" y="2560320"/>
            <a:ext cx="4108680" cy="16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02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Gene expression data processing</a:t>
            </a:r>
            <a:endParaRPr b="0" lang="en-US" sz="12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Very high variation between ”raw data” in GEO.</a:t>
            </a:r>
            <a:endParaRPr b="0" lang="en-US" sz="1200" spc="-1" strike="noStrike">
              <a:latin typeface="Arial"/>
            </a:endParaRPr>
          </a:p>
          <a:p>
            <a:pPr lvl="1" marL="432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Raw” microarray data can be raw, log transformed, normalized</a:t>
            </a:r>
            <a:endParaRPr b="0" lang="en-US" sz="1200" spc="-1" strike="noStrike">
              <a:latin typeface="Arial"/>
            </a:endParaRPr>
          </a:p>
          <a:p>
            <a:pPr lvl="1" marL="432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RNAseq data can be given as raw counts, normalized counts, FPKMs, CPMs etc.</a:t>
            </a:r>
            <a:endParaRPr b="0" lang="en-US" sz="12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Aggressive rank normalization for microarray data</a:t>
            </a:r>
            <a:endParaRPr b="0" lang="en-US" sz="12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RNAseq data transformed to CPMs, if given as raw counts.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7040880" y="2011680"/>
            <a:ext cx="268200" cy="2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Content Placeholder 7_3" descr=""/>
          <p:cNvPicPr/>
          <p:nvPr/>
        </p:nvPicPr>
        <p:blipFill>
          <a:blip r:embed="rId1"/>
          <a:stretch/>
        </p:blipFill>
        <p:spPr>
          <a:xfrm>
            <a:off x="5747040" y="1828800"/>
            <a:ext cx="3102840" cy="255528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1371600" y="215640"/>
            <a:ext cx="858924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Gene-gene interactions are identified in each dataset separately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914400" y="1841400"/>
            <a:ext cx="4017240" cy="12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Any gene interaction metric can be applied</a:t>
            </a:r>
            <a:endParaRPr b="0" lang="en-US" sz="1200" spc="-1" strike="noStrike">
              <a:latin typeface="Arial"/>
            </a:endParaRPr>
          </a:p>
          <a:p>
            <a:pPr lvl="1" marL="432000" indent="-210240">
              <a:lnSpc>
                <a:spcPct val="90000"/>
              </a:lnSpc>
              <a:spcBef>
                <a:spcPts val="782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In this case: biweight midcorrelation (bicor)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661800" y="2651760"/>
            <a:ext cx="268200" cy="2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371600" y="215640"/>
            <a:ext cx="858924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 of public domain datasets to support bioinformatic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611880" y="1830240"/>
            <a:ext cx="349200" cy="543240"/>
          </a:xfrm>
          <a:prstGeom prst="rect">
            <a:avLst/>
          </a:prstGeom>
          <a:solidFill>
            <a:srgbClr val="9bbb59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3737520" y="1956240"/>
            <a:ext cx="349200" cy="543240"/>
          </a:xfrm>
          <a:prstGeom prst="rect">
            <a:avLst/>
          </a:prstGeom>
          <a:solidFill>
            <a:srgbClr val="9bbb59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3863520" y="2082600"/>
            <a:ext cx="349200" cy="543240"/>
          </a:xfrm>
          <a:prstGeom prst="rect">
            <a:avLst/>
          </a:prstGeom>
          <a:solidFill>
            <a:srgbClr val="9bbb59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72" name="CustomShape 5"/>
          <p:cNvSpPr/>
          <p:nvPr/>
        </p:nvSpPr>
        <p:spPr>
          <a:xfrm>
            <a:off x="3989880" y="2208600"/>
            <a:ext cx="349200" cy="543240"/>
          </a:xfrm>
          <a:prstGeom prst="rect">
            <a:avLst/>
          </a:prstGeom>
          <a:solidFill>
            <a:srgbClr val="9bbb59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73" name="CustomShape 6"/>
          <p:cNvSpPr/>
          <p:nvPr/>
        </p:nvSpPr>
        <p:spPr>
          <a:xfrm>
            <a:off x="4115520" y="2334240"/>
            <a:ext cx="349200" cy="543240"/>
          </a:xfrm>
          <a:prstGeom prst="rect">
            <a:avLst/>
          </a:prstGeom>
          <a:solidFill>
            <a:srgbClr val="9bbb59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74" name="CustomShape 7"/>
          <p:cNvSpPr/>
          <p:nvPr/>
        </p:nvSpPr>
        <p:spPr>
          <a:xfrm>
            <a:off x="5420520" y="1802880"/>
            <a:ext cx="538560" cy="59796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75" name="CustomShape 8"/>
          <p:cNvSpPr/>
          <p:nvPr/>
        </p:nvSpPr>
        <p:spPr>
          <a:xfrm>
            <a:off x="5546880" y="1928880"/>
            <a:ext cx="538560" cy="59796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5672520" y="2054880"/>
            <a:ext cx="538560" cy="59796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77" name="CustomShape 10"/>
          <p:cNvSpPr/>
          <p:nvPr/>
        </p:nvSpPr>
        <p:spPr>
          <a:xfrm>
            <a:off x="5798520" y="2180880"/>
            <a:ext cx="538560" cy="59796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78" name="CustomShape 11"/>
          <p:cNvSpPr/>
          <p:nvPr/>
        </p:nvSpPr>
        <p:spPr>
          <a:xfrm>
            <a:off x="5924880" y="2306880"/>
            <a:ext cx="538560" cy="59796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79" name="CustomShape 12"/>
          <p:cNvSpPr/>
          <p:nvPr/>
        </p:nvSpPr>
        <p:spPr>
          <a:xfrm>
            <a:off x="7478640" y="2081520"/>
            <a:ext cx="592920" cy="543240"/>
          </a:xfrm>
          <a:prstGeom prst="rect">
            <a:avLst/>
          </a:prstGeom>
          <a:solidFill>
            <a:srgbClr val="4bacc6"/>
          </a:solidFill>
          <a:ln>
            <a:solidFill>
              <a:srgbClr val="ffffff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80" name="CustomShape 13"/>
          <p:cNvSpPr/>
          <p:nvPr/>
        </p:nvSpPr>
        <p:spPr>
          <a:xfrm>
            <a:off x="6670800" y="2272680"/>
            <a:ext cx="555480" cy="250920"/>
          </a:xfrm>
          <a:prstGeom prst="rightArrow">
            <a:avLst>
              <a:gd name="adj1" fmla="val 35624"/>
              <a:gd name="adj2" fmla="val 124776"/>
            </a:avLst>
          </a:prstGeom>
          <a:gradFill rotWithShape="0">
            <a:gsLst>
              <a:gs pos="0">
                <a:srgbClr val="bebebe"/>
              </a:gs>
              <a:gs pos="100000">
                <a:srgbClr val="b3b3b3"/>
              </a:gs>
            </a:gsLst>
            <a:lin ang="5400000"/>
          </a:gradFill>
          <a:ln>
            <a:solidFill>
              <a:srgbClr val="7d5fa0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81" name="CustomShape 14"/>
          <p:cNvSpPr/>
          <p:nvPr/>
        </p:nvSpPr>
        <p:spPr>
          <a:xfrm>
            <a:off x="4673160" y="2269080"/>
            <a:ext cx="555480" cy="250920"/>
          </a:xfrm>
          <a:prstGeom prst="rightArrow">
            <a:avLst>
              <a:gd name="adj1" fmla="val 35624"/>
              <a:gd name="adj2" fmla="val 124776"/>
            </a:avLst>
          </a:prstGeom>
          <a:gradFill rotWithShape="0">
            <a:gsLst>
              <a:gs pos="0">
                <a:srgbClr val="bebebe"/>
              </a:gs>
              <a:gs pos="100000">
                <a:srgbClr val="b3b3b3"/>
              </a:gs>
            </a:gsLst>
            <a:lin ang="5400000"/>
          </a:gradFill>
          <a:ln>
            <a:solidFill>
              <a:srgbClr val="7d5fa0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82" name="CustomShape 15"/>
          <p:cNvSpPr/>
          <p:nvPr/>
        </p:nvSpPr>
        <p:spPr>
          <a:xfrm>
            <a:off x="3197520" y="2988000"/>
            <a:ext cx="17082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Transcriptomic profiles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Public datasets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3" name="CustomShape 16"/>
          <p:cNvSpPr/>
          <p:nvPr/>
        </p:nvSpPr>
        <p:spPr>
          <a:xfrm>
            <a:off x="5520960" y="2999520"/>
            <a:ext cx="926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Correlation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matrices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17"/>
          <p:cNvSpPr/>
          <p:nvPr/>
        </p:nvSpPr>
        <p:spPr>
          <a:xfrm>
            <a:off x="6891480" y="2999520"/>
            <a:ext cx="1843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Collapse to single matrix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T-test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5" name="CustomShape 18"/>
          <p:cNvSpPr/>
          <p:nvPr/>
        </p:nvSpPr>
        <p:spPr>
          <a:xfrm>
            <a:off x="6935040" y="3931920"/>
            <a:ext cx="18374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Each gene pair evaluated based on over 80 datasets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6" name="Picture 43_1" descr=""/>
          <p:cNvPicPr/>
          <p:nvPr/>
        </p:nvPicPr>
        <p:blipFill>
          <a:blip r:embed="rId1"/>
          <a:stretch/>
        </p:blipFill>
        <p:spPr>
          <a:xfrm>
            <a:off x="1538640" y="1809720"/>
            <a:ext cx="1169640" cy="1169640"/>
          </a:xfrm>
          <a:prstGeom prst="rect">
            <a:avLst/>
          </a:prstGeom>
          <a:ln w="0">
            <a:noFill/>
          </a:ln>
        </p:spPr>
      </p:pic>
      <p:sp>
        <p:nvSpPr>
          <p:cNvPr id="287" name="CustomShape 19"/>
          <p:cNvSpPr/>
          <p:nvPr/>
        </p:nvSpPr>
        <p:spPr>
          <a:xfrm>
            <a:off x="2784600" y="2272680"/>
            <a:ext cx="555480" cy="250920"/>
          </a:xfrm>
          <a:prstGeom prst="rightArrow">
            <a:avLst>
              <a:gd name="adj1" fmla="val 35624"/>
              <a:gd name="adj2" fmla="val 124776"/>
            </a:avLst>
          </a:prstGeom>
          <a:gradFill rotWithShape="0">
            <a:gsLst>
              <a:gs pos="0">
                <a:srgbClr val="bebebe"/>
              </a:gs>
              <a:gs pos="100000">
                <a:srgbClr val="b3b3b3"/>
              </a:gs>
            </a:gsLst>
            <a:lin ang="5400000"/>
          </a:gradFill>
          <a:ln>
            <a:solidFill>
              <a:srgbClr val="7d5fa0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88" name="CustomShape 20"/>
          <p:cNvSpPr/>
          <p:nvPr/>
        </p:nvSpPr>
        <p:spPr>
          <a:xfrm>
            <a:off x="1865520" y="3063240"/>
            <a:ext cx="5194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GEO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2021-02-23T11:26:37Z</dcterms:created>
  <dc:creator/>
  <dc:description/>
  <dc:language>en-US</dc:language>
  <cp:lastModifiedBy/>
  <dcterms:modified xsi:type="dcterms:W3CDTF">2023-08-16T22:10:11Z</dcterms:modified>
  <cp:revision>401</cp:revision>
  <dc:subject/>
  <dc:title/>
</cp:coreProperties>
</file>